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wreynolds0402\Dropbox\Reynolds_Research\Student_Folders\Kyra%20Gustus\Reaction%20Data%20Workup-805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Relative Product Formation in Enzymatic Reactions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Sheet1!$J$34</c:f>
              <c:strCache>
                <c:ptCount val="1"/>
                <c:pt idx="0">
                  <c:v>benzoin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Sheet1!$I$35:$I$41</c:f>
              <c:strCache>
                <c:ptCount val="7"/>
                <c:pt idx="0">
                  <c:v>BAL</c:v>
                </c:pt>
                <c:pt idx="1">
                  <c:v>WT SucA</c:v>
                </c:pt>
                <c:pt idx="2">
                  <c:v>SucA H260F</c:v>
                </c:pt>
                <c:pt idx="3">
                  <c:v>SucA H260G</c:v>
                </c:pt>
                <c:pt idx="4">
                  <c:v>SucA H460I</c:v>
                </c:pt>
                <c:pt idx="5">
                  <c:v>SucA H260F/H460I</c:v>
                </c:pt>
                <c:pt idx="6">
                  <c:v>SucA H260G/H460I</c:v>
                </c:pt>
              </c:strCache>
            </c:strRef>
          </c:cat>
          <c:val>
            <c:numRef>
              <c:f>Sheet1!$J$35:$J$41</c:f>
              <c:numCache>
                <c:formatCode>General</c:formatCode>
                <c:ptCount val="7"/>
                <c:pt idx="0">
                  <c:v>1</c:v>
                </c:pt>
                <c:pt idx="1">
                  <c:v>2.3853183296996962E-2</c:v>
                </c:pt>
                <c:pt idx="2">
                  <c:v>0.9390548530450803</c:v>
                </c:pt>
                <c:pt idx="3">
                  <c:v>1.7484128380215247</c:v>
                </c:pt>
                <c:pt idx="4">
                  <c:v>1.0178373378070598</c:v>
                </c:pt>
                <c:pt idx="5">
                  <c:v>0.47434081118139565</c:v>
                </c:pt>
                <c:pt idx="6">
                  <c:v>1.0673040729834236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D-41FB-9375-93BEF2C8D99B}"/>
            </c:ext>
          </c:extLst>
        </c:ser>
        <c:ser>
          <c:idx val="1"/>
          <c:order val="1"/>
          <c:tx>
            <c:strRef>
              <c:f>Sheet1!$K$34</c:f>
              <c:strCache>
                <c:ptCount val="1"/>
                <c:pt idx="0">
                  <c:v>native product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Sheet1!$I$35:$I$41</c:f>
              <c:strCache>
                <c:ptCount val="7"/>
                <c:pt idx="0">
                  <c:v>BAL</c:v>
                </c:pt>
                <c:pt idx="1">
                  <c:v>WT SucA</c:v>
                </c:pt>
                <c:pt idx="2">
                  <c:v>SucA H260F</c:v>
                </c:pt>
                <c:pt idx="3">
                  <c:v>SucA H260G</c:v>
                </c:pt>
                <c:pt idx="4">
                  <c:v>SucA H460I</c:v>
                </c:pt>
                <c:pt idx="5">
                  <c:v>SucA H260F/H460I</c:v>
                </c:pt>
                <c:pt idx="6">
                  <c:v>SucA H260G/H460I</c:v>
                </c:pt>
              </c:strCache>
            </c:strRef>
          </c:cat>
          <c:val>
            <c:numRef>
              <c:f>Sheet1!$K$35:$K$41</c:f>
              <c:numCache>
                <c:formatCode>General</c:formatCode>
                <c:ptCount val="7"/>
                <c:pt idx="0">
                  <c:v>1</c:v>
                </c:pt>
                <c:pt idx="1">
                  <c:v>0.88454190925128806</c:v>
                </c:pt>
                <c:pt idx="2">
                  <c:v>0.8380039381630251</c:v>
                </c:pt>
                <c:pt idx="3">
                  <c:v>0.80531920503655041</c:v>
                </c:pt>
                <c:pt idx="4">
                  <c:v>0.84847823782099563</c:v>
                </c:pt>
                <c:pt idx="5">
                  <c:v>0.77066632061898599</c:v>
                </c:pt>
                <c:pt idx="6">
                  <c:v>2.5190794636459093E-2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D-41FB-9375-93BEF2C8D9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095200"/>
        <c:axId val="53093760"/>
      </c:barChart>
      <c:catAx>
        <c:axId val="5309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3760"/>
        <c:crosses val="autoZero"/>
        <c:auto val="1"/>
        <c:lblAlgn val="ctr"/>
        <c:lblOffset val="100"/>
        <c:noMultiLvlLbl val="0"/>
      </c:catAx>
      <c:valAx>
        <c:axId val="53093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Product 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095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0512D-2CD7-4826-87B0-37E84437AD58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4D0F62-116F-4392-AE64-5D9848306D5D}">
      <dgm:prSet phldrT="[Text]"/>
      <dgm:spPr>
        <a:solidFill>
          <a:srgbClr val="460054"/>
        </a:solidFill>
      </dgm:spPr>
      <dgm:t>
        <a:bodyPr/>
        <a:lstStyle/>
        <a:p>
          <a:r>
            <a:rPr lang="en-US" dirty="0"/>
            <a:t>Heavy Metals</a:t>
          </a:r>
        </a:p>
      </dgm:t>
    </dgm:pt>
    <dgm:pt modelId="{DDD65FF9-CB76-480B-9044-9FEF74FE983E}" type="parTrans" cxnId="{8DF48EE1-25A8-411F-A0AA-2051DBC50220}">
      <dgm:prSet/>
      <dgm:spPr/>
      <dgm:t>
        <a:bodyPr/>
        <a:lstStyle/>
        <a:p>
          <a:endParaRPr lang="en-US"/>
        </a:p>
      </dgm:t>
    </dgm:pt>
    <dgm:pt modelId="{D3A1535C-721B-4ADB-9F85-AF8AD69DF2FC}" type="sibTrans" cxnId="{8DF48EE1-25A8-411F-A0AA-2051DBC50220}">
      <dgm:prSet/>
      <dgm:spPr/>
      <dgm:t>
        <a:bodyPr/>
        <a:lstStyle/>
        <a:p>
          <a:endParaRPr lang="en-US"/>
        </a:p>
      </dgm:t>
    </dgm:pt>
    <dgm:pt modelId="{0C30ED05-BE83-413E-A199-19FD29F8E5B0}">
      <dgm:prSet phldrT="[Text]" custT="1"/>
      <dgm:spPr>
        <a:solidFill>
          <a:srgbClr val="800000"/>
        </a:solidFill>
      </dgm:spPr>
      <dgm:t>
        <a:bodyPr/>
        <a:lstStyle/>
        <a:p>
          <a:r>
            <a:rPr lang="en-US" sz="2000" dirty="0"/>
            <a:t>Organic Solvents</a:t>
          </a:r>
        </a:p>
      </dgm:t>
    </dgm:pt>
    <dgm:pt modelId="{C0D43B5C-CCDF-40E8-B0E7-9A359AC49D7E}" type="parTrans" cxnId="{BE355CCD-A8D1-4CEC-88AA-1502604E17FF}">
      <dgm:prSet/>
      <dgm:spPr/>
      <dgm:t>
        <a:bodyPr/>
        <a:lstStyle/>
        <a:p>
          <a:endParaRPr lang="en-US"/>
        </a:p>
      </dgm:t>
    </dgm:pt>
    <dgm:pt modelId="{B83B474F-80CD-4293-BEFE-5AA2B8CC8956}" type="sibTrans" cxnId="{BE355CCD-A8D1-4CEC-88AA-1502604E17FF}">
      <dgm:prSet/>
      <dgm:spPr/>
      <dgm:t>
        <a:bodyPr/>
        <a:lstStyle/>
        <a:p>
          <a:endParaRPr lang="en-US"/>
        </a:p>
      </dgm:t>
    </dgm:pt>
    <dgm:pt modelId="{BF5024EA-8F5E-4691-986A-BE01C6648CA8}">
      <dgm:prSet phldrT="[Text]" custT="1"/>
      <dgm:spPr>
        <a:solidFill>
          <a:srgbClr val="1C1C1C"/>
        </a:solidFill>
      </dgm:spPr>
      <dgm:t>
        <a:bodyPr/>
        <a:lstStyle/>
        <a:p>
          <a:r>
            <a:rPr lang="en-US" sz="1500" dirty="0"/>
            <a:t>Heat, Pressure</a:t>
          </a:r>
        </a:p>
      </dgm:t>
    </dgm:pt>
    <dgm:pt modelId="{39F75A7E-6CD5-4CD3-8A6A-F1504834CECA}" type="parTrans" cxnId="{D821684A-B8C7-4A94-AEA7-261A5E574FAD}">
      <dgm:prSet/>
      <dgm:spPr/>
      <dgm:t>
        <a:bodyPr/>
        <a:lstStyle/>
        <a:p>
          <a:endParaRPr lang="en-US"/>
        </a:p>
      </dgm:t>
    </dgm:pt>
    <dgm:pt modelId="{12343520-BDD3-41D4-8A37-4CFF3F278624}" type="sibTrans" cxnId="{D821684A-B8C7-4A94-AEA7-261A5E574FAD}">
      <dgm:prSet/>
      <dgm:spPr/>
      <dgm:t>
        <a:bodyPr/>
        <a:lstStyle/>
        <a:p>
          <a:endParaRPr lang="en-US"/>
        </a:p>
      </dgm:t>
    </dgm:pt>
    <dgm:pt modelId="{5963A2FC-E640-4559-8160-92B740527131}">
      <dgm:prSet phldrT="[Text]"/>
      <dgm:spPr/>
      <dgm:t>
        <a:bodyPr/>
        <a:lstStyle/>
        <a:p>
          <a:endParaRPr lang="en-US" dirty="0"/>
        </a:p>
      </dgm:t>
    </dgm:pt>
    <dgm:pt modelId="{A151BE7D-1C5D-4793-8DA8-3E78C43F6325}" type="parTrans" cxnId="{0A3ECE45-40B2-45E9-A960-069AB1FDC22E}">
      <dgm:prSet/>
      <dgm:spPr/>
      <dgm:t>
        <a:bodyPr/>
        <a:lstStyle/>
        <a:p>
          <a:endParaRPr lang="en-US"/>
        </a:p>
      </dgm:t>
    </dgm:pt>
    <dgm:pt modelId="{98C8730D-8C39-464F-AD97-882B502AABBB}" type="sibTrans" cxnId="{0A3ECE45-40B2-45E9-A960-069AB1FDC22E}">
      <dgm:prSet/>
      <dgm:spPr/>
      <dgm:t>
        <a:bodyPr/>
        <a:lstStyle/>
        <a:p>
          <a:endParaRPr lang="en-US"/>
        </a:p>
      </dgm:t>
    </dgm:pt>
    <dgm:pt modelId="{A473FE4C-5E5F-4AA2-AB7C-7535A077D61A}" type="pres">
      <dgm:prSet presAssocID="{2C80512D-2CD7-4826-87B0-37E84437AD58}" presName="Name0" presStyleCnt="0">
        <dgm:presLayoutVars>
          <dgm:chMax val="4"/>
          <dgm:resizeHandles val="exact"/>
        </dgm:presLayoutVars>
      </dgm:prSet>
      <dgm:spPr/>
    </dgm:pt>
    <dgm:pt modelId="{EF28383D-53B4-445C-8D84-EE495FF2548C}" type="pres">
      <dgm:prSet presAssocID="{2C80512D-2CD7-4826-87B0-37E84437AD58}" presName="ellipse" presStyleLbl="trBgShp" presStyleIdx="0" presStyleCnt="1"/>
      <dgm:spPr/>
    </dgm:pt>
    <dgm:pt modelId="{913915FD-336D-450F-8811-EEA953EC55D8}" type="pres">
      <dgm:prSet presAssocID="{2C80512D-2CD7-4826-87B0-37E84437AD58}" presName="arrow1" presStyleLbl="fgShp" presStyleIdx="0" presStyleCnt="1" custScaleY="157400" custLinFactNeighborY="38296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  <a:ln>
          <a:solidFill>
            <a:schemeClr val="tx1"/>
          </a:solidFill>
        </a:ln>
      </dgm:spPr>
    </dgm:pt>
    <dgm:pt modelId="{0DC35890-5FD3-4449-A1EF-3CBD47D7485D}" type="pres">
      <dgm:prSet presAssocID="{2C80512D-2CD7-4826-87B0-37E84437AD58}" presName="rectangle" presStyleLbl="revTx" presStyleIdx="0" presStyleCnt="1">
        <dgm:presLayoutVars>
          <dgm:bulletEnabled val="1"/>
        </dgm:presLayoutVars>
      </dgm:prSet>
      <dgm:spPr/>
    </dgm:pt>
    <dgm:pt modelId="{D2E1B27C-9D7D-4F6B-AB8E-B0D7F7EE3117}" type="pres">
      <dgm:prSet presAssocID="{0C30ED05-BE83-413E-A199-19FD29F8E5B0}" presName="item1" presStyleLbl="node1" presStyleIdx="0" presStyleCnt="3" custScaleX="102828" custScaleY="99669" custLinFactNeighborY="14599">
        <dgm:presLayoutVars>
          <dgm:bulletEnabled val="1"/>
        </dgm:presLayoutVars>
      </dgm:prSet>
      <dgm:spPr/>
    </dgm:pt>
    <dgm:pt modelId="{1D5D2829-C190-4E02-B057-0E1B2266B08F}" type="pres">
      <dgm:prSet presAssocID="{BF5024EA-8F5E-4691-986A-BE01C6648CA8}" presName="item2" presStyleLbl="node1" presStyleIdx="1" presStyleCnt="3" custScaleX="133601" custScaleY="136858" custLinFactNeighborX="24699" custLinFactNeighborY="-20387">
        <dgm:presLayoutVars>
          <dgm:bulletEnabled val="1"/>
        </dgm:presLayoutVars>
      </dgm:prSet>
      <dgm:spPr/>
    </dgm:pt>
    <dgm:pt modelId="{ACC7E070-214F-43CA-8B23-134E1979A5D9}" type="pres">
      <dgm:prSet presAssocID="{5963A2FC-E640-4559-8160-92B740527131}" presName="item3" presStyleLbl="node1" presStyleIdx="2" presStyleCnt="3" custScaleX="64036" custScaleY="68093" custLinFactNeighborX="32340" custLinFactNeighborY="17023">
        <dgm:presLayoutVars>
          <dgm:bulletEnabled val="1"/>
        </dgm:presLayoutVars>
      </dgm:prSet>
      <dgm:spPr/>
    </dgm:pt>
    <dgm:pt modelId="{34D58D26-3A80-465A-B216-C0DD1F2EA6DD}" type="pres">
      <dgm:prSet presAssocID="{2C80512D-2CD7-4826-87B0-37E84437AD58}" presName="funnel" presStyleLbl="trAlignAcc1" presStyleIdx="0" presStyleCnt="1"/>
      <dgm:spPr>
        <a:solidFill>
          <a:schemeClr val="lt1">
            <a:hueOff val="0"/>
            <a:satOff val="0"/>
            <a:lumOff val="0"/>
            <a:alpha val="45000"/>
          </a:schemeClr>
        </a:solidFill>
        <a:ln w="15875"/>
      </dgm:spPr>
    </dgm:pt>
  </dgm:ptLst>
  <dgm:cxnLst>
    <dgm:cxn modelId="{96A7CE0A-0D99-4C73-A834-F7EF5C5394CE}" type="presOf" srcId="{0C30ED05-BE83-413E-A199-19FD29F8E5B0}" destId="{1D5D2829-C190-4E02-B057-0E1B2266B08F}" srcOrd="0" destOrd="0" presId="urn:microsoft.com/office/officeart/2005/8/layout/funnel1"/>
    <dgm:cxn modelId="{0A3ECE45-40B2-45E9-A960-069AB1FDC22E}" srcId="{2C80512D-2CD7-4826-87B0-37E84437AD58}" destId="{5963A2FC-E640-4559-8160-92B740527131}" srcOrd="3" destOrd="0" parTransId="{A151BE7D-1C5D-4793-8DA8-3E78C43F6325}" sibTransId="{98C8730D-8C39-464F-AD97-882B502AABBB}"/>
    <dgm:cxn modelId="{D821684A-B8C7-4A94-AEA7-261A5E574FAD}" srcId="{2C80512D-2CD7-4826-87B0-37E84437AD58}" destId="{BF5024EA-8F5E-4691-986A-BE01C6648CA8}" srcOrd="2" destOrd="0" parTransId="{39F75A7E-6CD5-4CD3-8A6A-F1504834CECA}" sibTransId="{12343520-BDD3-41D4-8A37-4CFF3F278624}"/>
    <dgm:cxn modelId="{D3C1B76D-86C8-4384-B573-FE49DD67D762}" type="presOf" srcId="{5963A2FC-E640-4559-8160-92B740527131}" destId="{0DC35890-5FD3-4449-A1EF-3CBD47D7485D}" srcOrd="0" destOrd="0" presId="urn:microsoft.com/office/officeart/2005/8/layout/funnel1"/>
    <dgm:cxn modelId="{5D21A871-AB37-40AE-8072-61EC514BC037}" type="presOf" srcId="{2C80512D-2CD7-4826-87B0-37E84437AD58}" destId="{A473FE4C-5E5F-4AA2-AB7C-7535A077D61A}" srcOrd="0" destOrd="0" presId="urn:microsoft.com/office/officeart/2005/8/layout/funnel1"/>
    <dgm:cxn modelId="{E5BB11A7-AAB0-45BC-8C08-2DC5111D1538}" type="presOf" srcId="{BF5024EA-8F5E-4691-986A-BE01C6648CA8}" destId="{D2E1B27C-9D7D-4F6B-AB8E-B0D7F7EE3117}" srcOrd="0" destOrd="0" presId="urn:microsoft.com/office/officeart/2005/8/layout/funnel1"/>
    <dgm:cxn modelId="{BE355CCD-A8D1-4CEC-88AA-1502604E17FF}" srcId="{2C80512D-2CD7-4826-87B0-37E84437AD58}" destId="{0C30ED05-BE83-413E-A199-19FD29F8E5B0}" srcOrd="1" destOrd="0" parTransId="{C0D43B5C-CCDF-40E8-B0E7-9A359AC49D7E}" sibTransId="{B83B474F-80CD-4293-BEFE-5AA2B8CC8956}"/>
    <dgm:cxn modelId="{8DF48EE1-25A8-411F-A0AA-2051DBC50220}" srcId="{2C80512D-2CD7-4826-87B0-37E84437AD58}" destId="{634D0F62-116F-4392-AE64-5D9848306D5D}" srcOrd="0" destOrd="0" parTransId="{DDD65FF9-CB76-480B-9044-9FEF74FE983E}" sibTransId="{D3A1535C-721B-4ADB-9F85-AF8AD69DF2FC}"/>
    <dgm:cxn modelId="{CB3B24E2-6A10-47ED-9296-1404D09D12E7}" type="presOf" srcId="{634D0F62-116F-4392-AE64-5D9848306D5D}" destId="{ACC7E070-214F-43CA-8B23-134E1979A5D9}" srcOrd="0" destOrd="0" presId="urn:microsoft.com/office/officeart/2005/8/layout/funnel1"/>
    <dgm:cxn modelId="{47006D99-6064-4842-A4C2-C160E915EE6E}" type="presParOf" srcId="{A473FE4C-5E5F-4AA2-AB7C-7535A077D61A}" destId="{EF28383D-53B4-445C-8D84-EE495FF2548C}" srcOrd="0" destOrd="0" presId="urn:microsoft.com/office/officeart/2005/8/layout/funnel1"/>
    <dgm:cxn modelId="{0B1589B5-B33F-446C-B5E4-6D0FE5A59F88}" type="presParOf" srcId="{A473FE4C-5E5F-4AA2-AB7C-7535A077D61A}" destId="{913915FD-336D-450F-8811-EEA953EC55D8}" srcOrd="1" destOrd="0" presId="urn:microsoft.com/office/officeart/2005/8/layout/funnel1"/>
    <dgm:cxn modelId="{99604163-EEE4-4E34-A3E5-766A29DF08E8}" type="presParOf" srcId="{A473FE4C-5E5F-4AA2-AB7C-7535A077D61A}" destId="{0DC35890-5FD3-4449-A1EF-3CBD47D7485D}" srcOrd="2" destOrd="0" presId="urn:microsoft.com/office/officeart/2005/8/layout/funnel1"/>
    <dgm:cxn modelId="{B3A2D0F3-FE5F-477C-B2B0-B86BD1CF2610}" type="presParOf" srcId="{A473FE4C-5E5F-4AA2-AB7C-7535A077D61A}" destId="{D2E1B27C-9D7D-4F6B-AB8E-B0D7F7EE3117}" srcOrd="3" destOrd="0" presId="urn:microsoft.com/office/officeart/2005/8/layout/funnel1"/>
    <dgm:cxn modelId="{C39D356E-0310-452A-9477-1DB1D42891CA}" type="presParOf" srcId="{A473FE4C-5E5F-4AA2-AB7C-7535A077D61A}" destId="{1D5D2829-C190-4E02-B057-0E1B2266B08F}" srcOrd="4" destOrd="0" presId="urn:microsoft.com/office/officeart/2005/8/layout/funnel1"/>
    <dgm:cxn modelId="{D241C145-FAB0-4E87-88FD-1C6B8610792B}" type="presParOf" srcId="{A473FE4C-5E5F-4AA2-AB7C-7535A077D61A}" destId="{ACC7E070-214F-43CA-8B23-134E1979A5D9}" srcOrd="5" destOrd="0" presId="urn:microsoft.com/office/officeart/2005/8/layout/funnel1"/>
    <dgm:cxn modelId="{9A9178A5-36DB-4A90-A071-DE2FE0A6F247}" type="presParOf" srcId="{A473FE4C-5E5F-4AA2-AB7C-7535A077D61A}" destId="{34D58D26-3A80-465A-B216-C0DD1F2EA6D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6AC643-4E52-41B9-870A-220A066B3FF9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72BD2D-D4A5-4A9B-9DBE-26C437FD37AB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Lead catalyst</a:t>
          </a:r>
        </a:p>
      </dgm:t>
    </dgm:pt>
    <dgm:pt modelId="{DB0D3F01-1F57-48AC-95F2-53A1457E3F20}" type="parTrans" cxnId="{8D6EDA19-CE0D-443E-AB5F-D92209882866}">
      <dgm:prSet/>
      <dgm:spPr/>
      <dgm:t>
        <a:bodyPr/>
        <a:lstStyle/>
        <a:p>
          <a:endParaRPr lang="en-US"/>
        </a:p>
      </dgm:t>
    </dgm:pt>
    <dgm:pt modelId="{8444106A-BF56-42AC-A21D-4A88131DAB8C}" type="sibTrans" cxnId="{8D6EDA19-CE0D-443E-AB5F-D92209882866}">
      <dgm:prSet/>
      <dgm:spPr/>
      <dgm:t>
        <a:bodyPr/>
        <a:lstStyle/>
        <a:p>
          <a:endParaRPr lang="en-US"/>
        </a:p>
      </dgm:t>
    </dgm:pt>
    <dgm:pt modelId="{5808212F-BDEF-4302-80C0-C81A32E5EB26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Modify</a:t>
          </a:r>
        </a:p>
      </dgm:t>
    </dgm:pt>
    <dgm:pt modelId="{65F5ED44-0E12-411A-89A4-87642E9F7FAA}" type="parTrans" cxnId="{2C653DDF-DA50-4D0B-ADA1-CE91A36AEC95}">
      <dgm:prSet/>
      <dgm:spPr/>
      <dgm:t>
        <a:bodyPr/>
        <a:lstStyle/>
        <a:p>
          <a:endParaRPr lang="en-US"/>
        </a:p>
      </dgm:t>
    </dgm:pt>
    <dgm:pt modelId="{17B9FB84-7F7B-489A-AA7A-CE4E3F346B4E}" type="sibTrans" cxnId="{2C653DDF-DA50-4D0B-ADA1-CE91A36AEC95}">
      <dgm:prSet/>
      <dgm:spPr/>
      <dgm:t>
        <a:bodyPr/>
        <a:lstStyle/>
        <a:p>
          <a:endParaRPr lang="en-US"/>
        </a:p>
      </dgm:t>
    </dgm:pt>
    <dgm:pt modelId="{F2C48D47-04ED-4493-9A35-0819AA14B8D4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/>
            <a:t>Assess activity</a:t>
          </a:r>
        </a:p>
      </dgm:t>
    </dgm:pt>
    <dgm:pt modelId="{B34771E3-0297-4DEA-88B6-830DE84C08F9}" type="parTrans" cxnId="{3F15DD8E-0D64-4CF9-A265-9D526573B306}">
      <dgm:prSet/>
      <dgm:spPr/>
      <dgm:t>
        <a:bodyPr/>
        <a:lstStyle/>
        <a:p>
          <a:endParaRPr lang="en-US"/>
        </a:p>
      </dgm:t>
    </dgm:pt>
    <dgm:pt modelId="{8AB88047-09CE-43D5-AE5D-F4A18BAE049B}" type="sibTrans" cxnId="{3F15DD8E-0D64-4CF9-A265-9D526573B306}">
      <dgm:prSet/>
      <dgm:spPr/>
      <dgm:t>
        <a:bodyPr/>
        <a:lstStyle/>
        <a:p>
          <a:endParaRPr lang="en-US"/>
        </a:p>
      </dgm:t>
    </dgm:pt>
    <dgm:pt modelId="{1F725B5C-45DA-4AAF-A55F-23DA0D62FA23}" type="pres">
      <dgm:prSet presAssocID="{106AC643-4E52-41B9-870A-220A066B3FF9}" presName="cycle" presStyleCnt="0">
        <dgm:presLayoutVars>
          <dgm:dir/>
          <dgm:resizeHandles val="exact"/>
        </dgm:presLayoutVars>
      </dgm:prSet>
      <dgm:spPr/>
    </dgm:pt>
    <dgm:pt modelId="{70E5F815-2265-4986-B791-0BF9CD105DAE}" type="pres">
      <dgm:prSet presAssocID="{D872BD2D-D4A5-4A9B-9DBE-26C437FD37AB}" presName="node" presStyleLbl="node1" presStyleIdx="0" presStyleCnt="3">
        <dgm:presLayoutVars>
          <dgm:bulletEnabled val="1"/>
        </dgm:presLayoutVars>
      </dgm:prSet>
      <dgm:spPr/>
    </dgm:pt>
    <dgm:pt modelId="{9D9AAA0B-1BB0-4E7A-ADFD-0C739A58372C}" type="pres">
      <dgm:prSet presAssocID="{D872BD2D-D4A5-4A9B-9DBE-26C437FD37AB}" presName="spNode" presStyleCnt="0"/>
      <dgm:spPr/>
    </dgm:pt>
    <dgm:pt modelId="{5E0FDB23-70BA-4E02-9AAD-0E1B374982FC}" type="pres">
      <dgm:prSet presAssocID="{8444106A-BF56-42AC-A21D-4A88131DAB8C}" presName="sibTrans" presStyleLbl="sibTrans1D1" presStyleIdx="0" presStyleCnt="3"/>
      <dgm:spPr/>
    </dgm:pt>
    <dgm:pt modelId="{0644591E-177E-4BAF-B803-3DA1B7E82D64}" type="pres">
      <dgm:prSet presAssocID="{5808212F-BDEF-4302-80C0-C81A32E5EB26}" presName="node" presStyleLbl="node1" presStyleIdx="1" presStyleCnt="3">
        <dgm:presLayoutVars>
          <dgm:bulletEnabled val="1"/>
        </dgm:presLayoutVars>
      </dgm:prSet>
      <dgm:spPr/>
    </dgm:pt>
    <dgm:pt modelId="{70783BFE-02E7-4DBD-B7C5-AEB41637792D}" type="pres">
      <dgm:prSet presAssocID="{5808212F-BDEF-4302-80C0-C81A32E5EB26}" presName="spNode" presStyleCnt="0"/>
      <dgm:spPr/>
    </dgm:pt>
    <dgm:pt modelId="{37CB8198-27AD-4B92-97F4-220A22B6B734}" type="pres">
      <dgm:prSet presAssocID="{17B9FB84-7F7B-489A-AA7A-CE4E3F346B4E}" presName="sibTrans" presStyleLbl="sibTrans1D1" presStyleIdx="1" presStyleCnt="3"/>
      <dgm:spPr/>
    </dgm:pt>
    <dgm:pt modelId="{C93B1370-DAB9-4169-AC03-B372050F6A43}" type="pres">
      <dgm:prSet presAssocID="{F2C48D47-04ED-4493-9A35-0819AA14B8D4}" presName="node" presStyleLbl="node1" presStyleIdx="2" presStyleCnt="3">
        <dgm:presLayoutVars>
          <dgm:bulletEnabled val="1"/>
        </dgm:presLayoutVars>
      </dgm:prSet>
      <dgm:spPr/>
    </dgm:pt>
    <dgm:pt modelId="{C4E75273-1CAB-4B8E-807B-F78A65BAB7F3}" type="pres">
      <dgm:prSet presAssocID="{F2C48D47-04ED-4493-9A35-0819AA14B8D4}" presName="spNode" presStyleCnt="0"/>
      <dgm:spPr/>
    </dgm:pt>
    <dgm:pt modelId="{AFF2CDA2-9A88-4223-AEF0-D8CAEE29807B}" type="pres">
      <dgm:prSet presAssocID="{8AB88047-09CE-43D5-AE5D-F4A18BAE049B}" presName="sibTrans" presStyleLbl="sibTrans1D1" presStyleIdx="2" presStyleCnt="3"/>
      <dgm:spPr/>
    </dgm:pt>
  </dgm:ptLst>
  <dgm:cxnLst>
    <dgm:cxn modelId="{16FF8008-389C-498E-BE59-270924626370}" type="presOf" srcId="{8AB88047-09CE-43D5-AE5D-F4A18BAE049B}" destId="{AFF2CDA2-9A88-4223-AEF0-D8CAEE29807B}" srcOrd="0" destOrd="0" presId="urn:microsoft.com/office/officeart/2005/8/layout/cycle5"/>
    <dgm:cxn modelId="{2650650E-D162-4EAF-8227-145A927EA216}" type="presOf" srcId="{F2C48D47-04ED-4493-9A35-0819AA14B8D4}" destId="{C93B1370-DAB9-4169-AC03-B372050F6A43}" srcOrd="0" destOrd="0" presId="urn:microsoft.com/office/officeart/2005/8/layout/cycle5"/>
    <dgm:cxn modelId="{8D6EDA19-CE0D-443E-AB5F-D92209882866}" srcId="{106AC643-4E52-41B9-870A-220A066B3FF9}" destId="{D872BD2D-D4A5-4A9B-9DBE-26C437FD37AB}" srcOrd="0" destOrd="0" parTransId="{DB0D3F01-1F57-48AC-95F2-53A1457E3F20}" sibTransId="{8444106A-BF56-42AC-A21D-4A88131DAB8C}"/>
    <dgm:cxn modelId="{4774A565-AF89-4A02-9791-53D6CE4B8095}" type="presOf" srcId="{106AC643-4E52-41B9-870A-220A066B3FF9}" destId="{1F725B5C-45DA-4AAF-A55F-23DA0D62FA23}" srcOrd="0" destOrd="0" presId="urn:microsoft.com/office/officeart/2005/8/layout/cycle5"/>
    <dgm:cxn modelId="{74FF6970-B8B3-4573-A538-F0B1022C6D1E}" type="presOf" srcId="{5808212F-BDEF-4302-80C0-C81A32E5EB26}" destId="{0644591E-177E-4BAF-B803-3DA1B7E82D64}" srcOrd="0" destOrd="0" presId="urn:microsoft.com/office/officeart/2005/8/layout/cycle5"/>
    <dgm:cxn modelId="{74384C7F-0D68-430C-AE18-BC18F219DEAE}" type="presOf" srcId="{D872BD2D-D4A5-4A9B-9DBE-26C437FD37AB}" destId="{70E5F815-2265-4986-B791-0BF9CD105DAE}" srcOrd="0" destOrd="0" presId="urn:microsoft.com/office/officeart/2005/8/layout/cycle5"/>
    <dgm:cxn modelId="{2347AD89-BF2C-4F92-92BC-CF944552B16F}" type="presOf" srcId="{8444106A-BF56-42AC-A21D-4A88131DAB8C}" destId="{5E0FDB23-70BA-4E02-9AAD-0E1B374982FC}" srcOrd="0" destOrd="0" presId="urn:microsoft.com/office/officeart/2005/8/layout/cycle5"/>
    <dgm:cxn modelId="{3F15DD8E-0D64-4CF9-A265-9D526573B306}" srcId="{106AC643-4E52-41B9-870A-220A066B3FF9}" destId="{F2C48D47-04ED-4493-9A35-0819AA14B8D4}" srcOrd="2" destOrd="0" parTransId="{B34771E3-0297-4DEA-88B6-830DE84C08F9}" sibTransId="{8AB88047-09CE-43D5-AE5D-F4A18BAE049B}"/>
    <dgm:cxn modelId="{1A2E4D9F-86F9-4597-964B-BFBC7194D315}" type="presOf" srcId="{17B9FB84-7F7B-489A-AA7A-CE4E3F346B4E}" destId="{37CB8198-27AD-4B92-97F4-220A22B6B734}" srcOrd="0" destOrd="0" presId="urn:microsoft.com/office/officeart/2005/8/layout/cycle5"/>
    <dgm:cxn modelId="{2C653DDF-DA50-4D0B-ADA1-CE91A36AEC95}" srcId="{106AC643-4E52-41B9-870A-220A066B3FF9}" destId="{5808212F-BDEF-4302-80C0-C81A32E5EB26}" srcOrd="1" destOrd="0" parTransId="{65F5ED44-0E12-411A-89A4-87642E9F7FAA}" sibTransId="{17B9FB84-7F7B-489A-AA7A-CE4E3F346B4E}"/>
    <dgm:cxn modelId="{F47224D8-67BD-48FF-B048-BD0A592ACDCE}" type="presParOf" srcId="{1F725B5C-45DA-4AAF-A55F-23DA0D62FA23}" destId="{70E5F815-2265-4986-B791-0BF9CD105DAE}" srcOrd="0" destOrd="0" presId="urn:microsoft.com/office/officeart/2005/8/layout/cycle5"/>
    <dgm:cxn modelId="{AAD56CCF-33DE-4253-817B-8B644C433C29}" type="presParOf" srcId="{1F725B5C-45DA-4AAF-A55F-23DA0D62FA23}" destId="{9D9AAA0B-1BB0-4E7A-ADFD-0C739A58372C}" srcOrd="1" destOrd="0" presId="urn:microsoft.com/office/officeart/2005/8/layout/cycle5"/>
    <dgm:cxn modelId="{9A864C9A-7977-4A89-A281-0BA52B8414BC}" type="presParOf" srcId="{1F725B5C-45DA-4AAF-A55F-23DA0D62FA23}" destId="{5E0FDB23-70BA-4E02-9AAD-0E1B374982FC}" srcOrd="2" destOrd="0" presId="urn:microsoft.com/office/officeart/2005/8/layout/cycle5"/>
    <dgm:cxn modelId="{4CE2FFA8-D6C2-4523-8A5D-744203792C36}" type="presParOf" srcId="{1F725B5C-45DA-4AAF-A55F-23DA0D62FA23}" destId="{0644591E-177E-4BAF-B803-3DA1B7E82D64}" srcOrd="3" destOrd="0" presId="urn:microsoft.com/office/officeart/2005/8/layout/cycle5"/>
    <dgm:cxn modelId="{DB42E33C-6936-466A-A0A6-D300D36A74C3}" type="presParOf" srcId="{1F725B5C-45DA-4AAF-A55F-23DA0D62FA23}" destId="{70783BFE-02E7-4DBD-B7C5-AEB41637792D}" srcOrd="4" destOrd="0" presId="urn:microsoft.com/office/officeart/2005/8/layout/cycle5"/>
    <dgm:cxn modelId="{90AE2E66-911C-4025-B040-7F87B646BD3A}" type="presParOf" srcId="{1F725B5C-45DA-4AAF-A55F-23DA0D62FA23}" destId="{37CB8198-27AD-4B92-97F4-220A22B6B734}" srcOrd="5" destOrd="0" presId="urn:microsoft.com/office/officeart/2005/8/layout/cycle5"/>
    <dgm:cxn modelId="{B5E80F4F-BA77-414F-BF5E-54217D0E0678}" type="presParOf" srcId="{1F725B5C-45DA-4AAF-A55F-23DA0D62FA23}" destId="{C93B1370-DAB9-4169-AC03-B372050F6A43}" srcOrd="6" destOrd="0" presId="urn:microsoft.com/office/officeart/2005/8/layout/cycle5"/>
    <dgm:cxn modelId="{E770B264-2884-4D17-AD52-E7E3A446FA09}" type="presParOf" srcId="{1F725B5C-45DA-4AAF-A55F-23DA0D62FA23}" destId="{C4E75273-1CAB-4B8E-807B-F78A65BAB7F3}" srcOrd="7" destOrd="0" presId="urn:microsoft.com/office/officeart/2005/8/layout/cycle5"/>
    <dgm:cxn modelId="{35B881FE-74E8-47EE-B606-C44104DF5991}" type="presParOf" srcId="{1F725B5C-45DA-4AAF-A55F-23DA0D62FA23}" destId="{AFF2CDA2-9A88-4223-AEF0-D8CAEE29807B}" srcOrd="8" destOrd="0" presId="urn:microsoft.com/office/officeart/2005/8/layout/cycle5"/>
  </dgm:cxnLst>
  <dgm:bg/>
  <dgm:whole>
    <a:ln w="57150"/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8383D-53B4-445C-8D84-EE495FF2548C}">
      <dsp:nvSpPr>
        <dsp:cNvPr id="0" name=""/>
        <dsp:cNvSpPr/>
      </dsp:nvSpPr>
      <dsp:spPr>
        <a:xfrm>
          <a:off x="1224201" y="165308"/>
          <a:ext cx="3280743" cy="113935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15FD-336D-450F-8811-EEA953EC55D8}">
      <dsp:nvSpPr>
        <dsp:cNvPr id="0" name=""/>
        <dsp:cNvSpPr/>
      </dsp:nvSpPr>
      <dsp:spPr>
        <a:xfrm>
          <a:off x="2551758" y="2994259"/>
          <a:ext cx="635802" cy="640482"/>
        </a:xfrm>
        <a:prstGeom prst="downArrow">
          <a:avLst/>
        </a:prstGeom>
        <a:solidFill>
          <a:schemeClr val="tx1"/>
        </a:solidFill>
        <a:ln w="15875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</dsp:sp>
    <dsp:sp modelId="{0DC35890-5FD3-4449-A1EF-3CBD47D7485D}">
      <dsp:nvSpPr>
        <dsp:cNvPr id="0" name=""/>
        <dsp:cNvSpPr/>
      </dsp:nvSpPr>
      <dsp:spPr>
        <a:xfrm>
          <a:off x="1343732" y="3280743"/>
          <a:ext cx="3051854" cy="762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343732" y="3280743"/>
        <a:ext cx="3051854" cy="762963"/>
      </dsp:txXfrm>
    </dsp:sp>
    <dsp:sp modelId="{D2E1B27C-9D7D-4F6B-AB8E-B0D7F7EE3117}">
      <dsp:nvSpPr>
        <dsp:cNvPr id="0" name=""/>
        <dsp:cNvSpPr/>
      </dsp:nvSpPr>
      <dsp:spPr>
        <a:xfrm>
          <a:off x="2400785" y="1561634"/>
          <a:ext cx="1176810" cy="1140657"/>
        </a:xfrm>
        <a:prstGeom prst="ellipse">
          <a:avLst/>
        </a:prstGeom>
        <a:solidFill>
          <a:srgbClr val="1C1C1C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Heat, Pressure</a:t>
          </a:r>
        </a:p>
      </dsp:txBody>
      <dsp:txXfrm>
        <a:off x="2573125" y="1728679"/>
        <a:ext cx="832130" cy="806567"/>
      </dsp:txXfrm>
    </dsp:sp>
    <dsp:sp modelId="{1D5D2829-C190-4E02-B057-0E1B2266B08F}">
      <dsp:nvSpPr>
        <dsp:cNvPr id="0" name=""/>
        <dsp:cNvSpPr/>
      </dsp:nvSpPr>
      <dsp:spPr>
        <a:xfrm>
          <a:off x="1688447" y="89846"/>
          <a:ext cx="1528990" cy="1566265"/>
        </a:xfrm>
        <a:prstGeom prst="ellipse">
          <a:avLst/>
        </a:prstGeom>
        <a:solidFill>
          <a:srgbClr val="8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Organic Solvents</a:t>
          </a:r>
        </a:p>
      </dsp:txBody>
      <dsp:txXfrm>
        <a:off x="1912362" y="319220"/>
        <a:ext cx="1081160" cy="1107517"/>
      </dsp:txXfrm>
    </dsp:sp>
    <dsp:sp modelId="{ACC7E070-214F-43CA-8B23-134E1979A5D9}">
      <dsp:nvSpPr>
        <dsp:cNvPr id="0" name=""/>
        <dsp:cNvSpPr/>
      </dsp:nvSpPr>
      <dsp:spPr>
        <a:xfrm>
          <a:off x="3343838" y="634771"/>
          <a:ext cx="732857" cy="779287"/>
        </a:xfrm>
        <a:prstGeom prst="ellipse">
          <a:avLst/>
        </a:prstGeom>
        <a:solidFill>
          <a:srgbClr val="46005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Heavy Metals</a:t>
          </a:r>
        </a:p>
      </dsp:txBody>
      <dsp:txXfrm>
        <a:off x="3451162" y="748895"/>
        <a:ext cx="518209" cy="551039"/>
      </dsp:txXfrm>
    </dsp:sp>
    <dsp:sp modelId="{34D58D26-3A80-465A-B216-C0DD1F2EA6DD}">
      <dsp:nvSpPr>
        <dsp:cNvPr id="0" name=""/>
        <dsp:cNvSpPr/>
      </dsp:nvSpPr>
      <dsp:spPr>
        <a:xfrm>
          <a:off x="1089411" y="25432"/>
          <a:ext cx="3560496" cy="2848397"/>
        </a:xfrm>
        <a:prstGeom prst="funnel">
          <a:avLst/>
        </a:prstGeom>
        <a:solidFill>
          <a:schemeClr val="lt1">
            <a:hueOff val="0"/>
            <a:satOff val="0"/>
            <a:lumOff val="0"/>
            <a:alpha val="4500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5F815-2265-4986-B791-0BF9CD105DAE}">
      <dsp:nvSpPr>
        <dsp:cNvPr id="0" name=""/>
        <dsp:cNvSpPr/>
      </dsp:nvSpPr>
      <dsp:spPr>
        <a:xfrm>
          <a:off x="1051102" y="879"/>
          <a:ext cx="713566" cy="463818"/>
        </a:xfrm>
        <a:prstGeom prst="round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Lead catalyst</a:t>
          </a:r>
        </a:p>
      </dsp:txBody>
      <dsp:txXfrm>
        <a:off x="1073744" y="23521"/>
        <a:ext cx="668282" cy="418534"/>
      </dsp:txXfrm>
    </dsp:sp>
    <dsp:sp modelId="{5E0FDB23-70BA-4E02-9AAD-0E1B374982FC}">
      <dsp:nvSpPr>
        <dsp:cNvPr id="0" name=""/>
        <dsp:cNvSpPr/>
      </dsp:nvSpPr>
      <dsp:spPr>
        <a:xfrm>
          <a:off x="789754" y="232788"/>
          <a:ext cx="1236262" cy="1236262"/>
        </a:xfrm>
        <a:custGeom>
          <a:avLst/>
          <a:gdLst/>
          <a:ahLst/>
          <a:cxnLst/>
          <a:rect l="0" t="0" r="0" b="0"/>
          <a:pathLst>
            <a:path>
              <a:moveTo>
                <a:pt x="1070521" y="196907"/>
              </a:moveTo>
              <a:arcTo wR="618131" hR="618131" stAng="19022591" swAng="230026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44591E-177E-4BAF-B803-3DA1B7E82D64}">
      <dsp:nvSpPr>
        <dsp:cNvPr id="0" name=""/>
        <dsp:cNvSpPr/>
      </dsp:nvSpPr>
      <dsp:spPr>
        <a:xfrm>
          <a:off x="1586419" y="928075"/>
          <a:ext cx="713566" cy="463818"/>
        </a:xfrm>
        <a:prstGeom prst="round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Modify</a:t>
          </a:r>
        </a:p>
      </dsp:txBody>
      <dsp:txXfrm>
        <a:off x="1609061" y="950717"/>
        <a:ext cx="668282" cy="418534"/>
      </dsp:txXfrm>
    </dsp:sp>
    <dsp:sp modelId="{37CB8198-27AD-4B92-97F4-220A22B6B734}">
      <dsp:nvSpPr>
        <dsp:cNvPr id="0" name=""/>
        <dsp:cNvSpPr/>
      </dsp:nvSpPr>
      <dsp:spPr>
        <a:xfrm>
          <a:off x="789754" y="232788"/>
          <a:ext cx="1236262" cy="1236262"/>
        </a:xfrm>
        <a:custGeom>
          <a:avLst/>
          <a:gdLst/>
          <a:ahLst/>
          <a:cxnLst/>
          <a:rect l="0" t="0" r="0" b="0"/>
          <a:pathLst>
            <a:path>
              <a:moveTo>
                <a:pt x="807563" y="1206519"/>
              </a:moveTo>
              <a:arcTo wR="618131" hR="618131" stAng="4329238" swAng="214152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3B1370-DAB9-4169-AC03-B372050F6A43}">
      <dsp:nvSpPr>
        <dsp:cNvPr id="0" name=""/>
        <dsp:cNvSpPr/>
      </dsp:nvSpPr>
      <dsp:spPr>
        <a:xfrm>
          <a:off x="515784" y="928075"/>
          <a:ext cx="713566" cy="463818"/>
        </a:xfrm>
        <a:prstGeom prst="roundRect">
          <a:avLst/>
        </a:prstGeom>
        <a:gradFill rotWithShape="1">
          <a:gsLst>
            <a:gs pos="0">
              <a:schemeClr val="accent1">
                <a:shade val="85000"/>
                <a:satMod val="130000"/>
              </a:schemeClr>
            </a:gs>
            <a:gs pos="34000">
              <a:schemeClr val="accent1">
                <a:shade val="87000"/>
                <a:satMod val="125000"/>
              </a:schemeClr>
            </a:gs>
            <a:gs pos="70000">
              <a:schemeClr val="accent1">
                <a:tint val="100000"/>
                <a:shade val="90000"/>
                <a:satMod val="130000"/>
              </a:schemeClr>
            </a:gs>
            <a:gs pos="100000">
              <a:schemeClr val="accent1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1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Assess activity</a:t>
          </a:r>
        </a:p>
      </dsp:txBody>
      <dsp:txXfrm>
        <a:off x="538426" y="950717"/>
        <a:ext cx="668282" cy="418534"/>
      </dsp:txXfrm>
    </dsp:sp>
    <dsp:sp modelId="{AFF2CDA2-9A88-4223-AEF0-D8CAEE29807B}">
      <dsp:nvSpPr>
        <dsp:cNvPr id="0" name=""/>
        <dsp:cNvSpPr/>
      </dsp:nvSpPr>
      <dsp:spPr>
        <a:xfrm>
          <a:off x="789754" y="232788"/>
          <a:ext cx="1236262" cy="1236262"/>
        </a:xfrm>
        <a:custGeom>
          <a:avLst/>
          <a:gdLst/>
          <a:ahLst/>
          <a:cxnLst/>
          <a:rect l="0" t="0" r="0" b="0"/>
          <a:pathLst>
            <a:path>
              <a:moveTo>
                <a:pt x="2007" y="568352"/>
              </a:moveTo>
              <a:arcTo wR="618131" hR="618131" stAng="11077144" swAng="2300265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4F0A7-1F9E-46D3-B8FE-789F51DA3F14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639CC-3420-413C-8E9A-42C96349C4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77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40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5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37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6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7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32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3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1EBB3F6-4381-419E-BB10-5DD4C34AF0B9}" type="datetimeFigureOut">
              <a:rPr lang="en-US" smtClean="0"/>
              <a:t>9/30/2024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865FE8-9810-4E77-B507-1F9FE6537A3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69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emf"/><Relationship Id="rId10" Type="http://schemas.openxmlformats.org/officeDocument/2006/relationships/diagramQuickStyle" Target="../diagrams/quickStyle2.xml"/><Relationship Id="rId4" Type="http://schemas.openxmlformats.org/officeDocument/2006/relationships/oleObject" Target="../embeddings/oleObject1.bin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7.png"/><Relationship Id="rId7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emf"/><Relationship Id="rId7" Type="http://schemas.openxmlformats.org/officeDocument/2006/relationships/image" Target="../media/image2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6.PNG"/><Relationship Id="rId5" Type="http://schemas.openxmlformats.org/officeDocument/2006/relationships/image" Target="../media/image22.emf"/><Relationship Id="rId10" Type="http://schemas.openxmlformats.org/officeDocument/2006/relationships/image" Target="../media/image25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C2CB-496D-AEE6-B16F-281CCF598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Engineering Enzymes for Green Chemical Synthesis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AC2A3-D074-B19D-CA5D-59AAEFF77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643428"/>
          </a:xfrm>
        </p:spPr>
        <p:txBody>
          <a:bodyPr>
            <a:normAutofit fontScale="92500" lnSpcReduction="20000"/>
          </a:bodyPr>
          <a:lstStyle/>
          <a:p>
            <a:r>
              <a:rPr lang="en-US" cap="none" dirty="0"/>
              <a:t>Evan Reynolds</a:t>
            </a:r>
          </a:p>
          <a:p>
            <a:r>
              <a:rPr lang="en-US" cap="none" dirty="0"/>
              <a:t>Associate Professor</a:t>
            </a:r>
          </a:p>
          <a:p>
            <a:r>
              <a:rPr lang="en-US" cap="none" dirty="0"/>
              <a:t>Department of Chemistry &amp; Physics</a:t>
            </a:r>
          </a:p>
          <a:p>
            <a:r>
              <a:rPr lang="en-US" cap="none" dirty="0"/>
              <a:t>Campbell University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A71D864-02E7-3E61-2C37-8A60EE7B8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018" y="4325112"/>
            <a:ext cx="2789982" cy="199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94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9EB67-36B1-E69A-6F12-07667EF90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Pushing the limits of biocatalysis with </a:t>
            </a:r>
            <a:r>
              <a:rPr lang="en-US" dirty="0" err="1"/>
              <a:t>SucA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CC6D0-85B8-4D65-2C16-B6DA1E7E8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engineer the enzyme to make even more complex products selectively?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6BD8C-2E5B-849E-D9A6-15FA351F9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61648"/>
            <a:ext cx="5830294" cy="19347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3BC83-5008-270D-52DF-43B134909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425" y="2410156"/>
            <a:ext cx="6065675" cy="358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5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B43BB-A9CE-F96C-703B-BA5400D3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pic>
        <p:nvPicPr>
          <p:cNvPr id="5" name="Content Placeholder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3AC06B3B-8AA7-C60B-BCC6-F4EDDD4AC9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154" y="1962928"/>
            <a:ext cx="3909526" cy="2932144"/>
          </a:xfrm>
        </p:spPr>
      </p:pic>
      <p:pic>
        <p:nvPicPr>
          <p:cNvPr id="6" name="Picture 2" descr="No photo description available.">
            <a:extLst>
              <a:ext uri="{FF2B5EF4-FFF2-40B4-BE49-F238E27FC236}">
                <a16:creationId xmlns:a16="http://schemas.microsoft.com/office/drawing/2014/main" id="{F7DF3043-8DAE-77E1-7E53-7436B7A1D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606" y="5025838"/>
            <a:ext cx="1032622" cy="10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ampbell university logo">
            <a:extLst>
              <a:ext uri="{FF2B5EF4-FFF2-40B4-BE49-F238E27FC236}">
                <a16:creationId xmlns:a16="http://schemas.microsoft.com/office/drawing/2014/main" id="{4E4DB526-4B68-CA6E-65F5-3F6637BB9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195" y="5025838"/>
            <a:ext cx="973485" cy="10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8DB976-2A6F-5459-27BF-AF9F71DFE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154" y="5025838"/>
            <a:ext cx="1032622" cy="1037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BE3854-54CB-B63E-457C-4FDB6F5097D6}"/>
              </a:ext>
            </a:extLst>
          </p:cNvPr>
          <p:cNvSpPr txBox="1"/>
          <p:nvPr/>
        </p:nvSpPr>
        <p:spPr>
          <a:xfrm>
            <a:off x="1097280" y="1888770"/>
            <a:ext cx="6148874" cy="64633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dirty="0"/>
              <a:t>Special thanks to the Reynolds lab students, past and present: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106200-8FF7-C001-A90F-80B86528EA10}"/>
              </a:ext>
            </a:extLst>
          </p:cNvPr>
          <p:cNvSpPr txBox="1"/>
          <p:nvPr/>
        </p:nvSpPr>
        <p:spPr>
          <a:xfrm>
            <a:off x="1097280" y="2211935"/>
            <a:ext cx="4693298" cy="341632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en-US" dirty="0"/>
              <a:t>Katherine Darrigrand</a:t>
            </a:r>
          </a:p>
          <a:p>
            <a:r>
              <a:rPr lang="en-US" dirty="0"/>
              <a:t>Haley Debnam</a:t>
            </a:r>
          </a:p>
          <a:p>
            <a:r>
              <a:rPr lang="en-US" dirty="0"/>
              <a:t>Stephanie Bryant</a:t>
            </a:r>
          </a:p>
          <a:p>
            <a:r>
              <a:rPr lang="en-US" dirty="0"/>
              <a:t>Jeremy Walker</a:t>
            </a:r>
          </a:p>
          <a:p>
            <a:r>
              <a:rPr lang="en-US" dirty="0"/>
              <a:t>Matthew Pare</a:t>
            </a:r>
          </a:p>
          <a:p>
            <a:r>
              <a:rPr lang="en-US" dirty="0"/>
              <a:t>Ryan Peterson</a:t>
            </a:r>
          </a:p>
          <a:p>
            <a:r>
              <a:rPr lang="en-US" dirty="0"/>
              <a:t>Angelique Girard</a:t>
            </a:r>
          </a:p>
          <a:p>
            <a:r>
              <a:rPr lang="en-US" dirty="0"/>
              <a:t>Jose Perez-Hernandez Kyra </a:t>
            </a:r>
            <a:r>
              <a:rPr lang="en-US" dirty="0" err="1"/>
              <a:t>Gustus</a:t>
            </a:r>
            <a:r>
              <a:rPr lang="en-US" dirty="0"/>
              <a:t>-Daniels Alex Stroud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Peter Robbins</a:t>
            </a:r>
          </a:p>
          <a:p>
            <a:r>
              <a:rPr lang="en-US" dirty="0"/>
              <a:t>Mable Hinshaw</a:t>
            </a:r>
          </a:p>
          <a:p>
            <a:r>
              <a:rPr lang="en-US" dirty="0"/>
              <a:t>Shane Galvin</a:t>
            </a:r>
          </a:p>
          <a:p>
            <a:r>
              <a:rPr lang="en-US" dirty="0"/>
              <a:t>Wyatt Welton</a:t>
            </a:r>
          </a:p>
          <a:p>
            <a:r>
              <a:rPr lang="en-US" dirty="0"/>
              <a:t>Charlie Creed</a:t>
            </a:r>
          </a:p>
          <a:p>
            <a:r>
              <a:rPr lang="en-US" dirty="0"/>
              <a:t>Sumiya Bibi</a:t>
            </a:r>
          </a:p>
          <a:p>
            <a:r>
              <a:rPr lang="en-US" dirty="0"/>
              <a:t>Inayat Zulfiqar</a:t>
            </a:r>
          </a:p>
          <a:p>
            <a:r>
              <a:rPr lang="en-US" dirty="0"/>
              <a:t>Monica Gonzalez-</a:t>
            </a:r>
            <a:r>
              <a:rPr lang="en-US" dirty="0" err="1"/>
              <a:t>Garro</a:t>
            </a:r>
            <a:endParaRPr lang="en-US" dirty="0"/>
          </a:p>
          <a:p>
            <a:r>
              <a:rPr lang="en-US" dirty="0"/>
              <a:t>Nicholas Woodlief</a:t>
            </a:r>
          </a:p>
          <a:p>
            <a:r>
              <a:rPr lang="en-US" dirty="0"/>
              <a:t>Rachel Van Winkle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1E41D1-9B30-6A36-CC91-CD3A4318C07A}"/>
              </a:ext>
            </a:extLst>
          </p:cNvPr>
          <p:cNvSpPr txBox="1"/>
          <p:nvPr/>
        </p:nvSpPr>
        <p:spPr>
          <a:xfrm>
            <a:off x="1036320" y="5094069"/>
            <a:ext cx="5942978" cy="147732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en-US" dirty="0"/>
              <a:t>Thanks to the Campbell Chemistry &amp; Physics Department, Howard Research Fellows Program, NCAS Yarbrough Award, NCICU Undergraduate Research Award, ACS Project SEED, and NSF LEAPS-MPS Award #2417808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74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chemical and pharmaceutical production is inefficient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915011"/>
              </p:ext>
            </p:extLst>
          </p:nvPr>
        </p:nvGraphicFramePr>
        <p:xfrm>
          <a:off x="1502228" y="3766253"/>
          <a:ext cx="2879229" cy="25298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095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Environmental</a:t>
                      </a:r>
                      <a:r>
                        <a:rPr lang="en-US" sz="1400" baseline="0" dirty="0"/>
                        <a:t> impact of chemical industries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81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 dirty="0"/>
                        <a:t>E-factor</a:t>
                      </a:r>
                    </a:p>
                    <a:p>
                      <a:pPr algn="ctr"/>
                      <a:r>
                        <a:rPr lang="en-US" sz="1400" b="0" u="none" dirty="0"/>
                        <a:t>(kg waste</a:t>
                      </a:r>
                      <a:r>
                        <a:rPr lang="en-US" sz="1400" b="0" u="none" baseline="0" dirty="0"/>
                        <a:t> / kg product)</a:t>
                      </a:r>
                      <a:endParaRPr lang="en-US" sz="1400" b="0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Oil refining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 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32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Bulk chemicals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&lt;</a:t>
                      </a:r>
                      <a:r>
                        <a:rPr lang="en-US" sz="1400" baseline="0" dirty="0"/>
                        <a:t> 1-5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32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kern="1200" dirty="0">
                          <a:effectLst/>
                        </a:rPr>
                        <a:t>Fine chemicals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5 - &gt; 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325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Pharmaceuticals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1" dirty="0"/>
                        <a:t>25 - &gt; 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6172200" y="1797717"/>
            <a:ext cx="5739319" cy="4264720"/>
            <a:chOff x="-525459" y="1681145"/>
            <a:chExt cx="6096000" cy="4259334"/>
          </a:xfrm>
        </p:grpSpPr>
        <p:graphicFrame>
          <p:nvGraphicFramePr>
            <p:cNvPr id="6" name="Diagram 5"/>
            <p:cNvGraphicFramePr/>
            <p:nvPr/>
          </p:nvGraphicFramePr>
          <p:xfrm>
            <a:off x="-525459" y="1681145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Rounded Rectangle 6"/>
            <p:cNvSpPr/>
            <p:nvPr/>
          </p:nvSpPr>
          <p:spPr>
            <a:xfrm>
              <a:off x="1606997" y="5483857"/>
              <a:ext cx="1792668" cy="45662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Pharmaceuticals</a:t>
              </a:r>
            </a:p>
          </p:txBody>
        </p:sp>
      </p:grpSp>
      <p:pic>
        <p:nvPicPr>
          <p:cNvPr id="8" name="Picture 2" descr="http://biosantee.com/yahoo_site_admin/assets/images/Fotolia_5028090_XS1.320213857_st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228" y="1875244"/>
            <a:ext cx="2879229" cy="17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041859" y="6521966"/>
            <a:ext cx="34975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/>
              <a:t>R. A. Sheldon. Chem. Soc. Rev.</a:t>
            </a:r>
            <a:r>
              <a:rPr lang="en-US" sz="1000" dirty="0"/>
              <a:t>, 2012,</a:t>
            </a:r>
            <a:r>
              <a:rPr lang="en-US" sz="1000" b="1" dirty="0"/>
              <a:t>41</a:t>
            </a:r>
            <a:r>
              <a:rPr lang="en-US" sz="1000" dirty="0"/>
              <a:t>, 1437-1451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4004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Qualities of an ideal “green” catalyst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15817" y="3136612"/>
            <a:ext cx="194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Exhibit high turnover</a:t>
            </a:r>
          </a:p>
        </p:txBody>
      </p:sp>
      <p:pic>
        <p:nvPicPr>
          <p:cNvPr id="5" name="Picture 2" descr="http://bitesizebio.s3.amazonaws.com/content/uploads/2013/04/Figu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411" y="2122129"/>
            <a:ext cx="2477726" cy="86156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58141" y="3134605"/>
            <a:ext cx="19449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Cost-effective</a:t>
            </a:r>
          </a:p>
        </p:txBody>
      </p:sp>
      <p:pic>
        <p:nvPicPr>
          <p:cNvPr id="7" name="Picture 4" descr="http://www.clker.com/cliparts/8/2/3/e/1283478466169163413dollar%20sign%20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674" y="2043652"/>
            <a:ext cx="498219" cy="9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12978" y="3134605"/>
            <a:ext cx="2376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Sustainable, non-toxic, and biodegradable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2713" y="5322525"/>
            <a:ext cx="3037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Amenable to systematic improvements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1842" y="5387186"/>
            <a:ext cx="281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Flexible substrate scope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7706" y="5346832"/>
            <a:ext cx="2656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Selective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349920"/>
              </p:ext>
            </p:extLst>
          </p:nvPr>
        </p:nvGraphicFramePr>
        <p:xfrm>
          <a:off x="1346294" y="3962629"/>
          <a:ext cx="1708379" cy="1363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541902" imgH="1229547" progId="ChemDraw.Document.6.0">
                  <p:embed/>
                </p:oleObj>
              </mc:Choice>
              <mc:Fallback>
                <p:oleObj name="CS ChemDraw Drawing" r:id="rId4" imgW="1541902" imgH="1229547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46294" y="3962629"/>
                        <a:ext cx="1708379" cy="1363536"/>
                      </a:xfrm>
                      <a:prstGeom prst="rect">
                        <a:avLst/>
                      </a:prstGeom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88776"/>
              </p:ext>
            </p:extLst>
          </p:nvPr>
        </p:nvGraphicFramePr>
        <p:xfrm>
          <a:off x="8471842" y="3784923"/>
          <a:ext cx="2555295" cy="151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2546352" imgH="1514597" progId="ChemDraw.Document.6.0">
                  <p:embed/>
                </p:oleObj>
              </mc:Choice>
              <mc:Fallback>
                <p:oleObj name="CS ChemDraw Drawing" r:id="rId6" imgW="2546352" imgH="1514597" progId="ChemDraw.Document.6.0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1842" y="3784923"/>
                        <a:ext cx="2555295" cy="1519646"/>
                      </a:xfrm>
                      <a:prstGeom prst="rect">
                        <a:avLst/>
                      </a:prstGeom>
                      <a:ln w="2857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47761878"/>
              </p:ext>
            </p:extLst>
          </p:nvPr>
        </p:nvGraphicFramePr>
        <p:xfrm>
          <a:off x="4622713" y="3766967"/>
          <a:ext cx="2815771" cy="155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39" descr="http://www.the-home-cinema-guide.com/image-files/green-eco-eart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07" y="1758966"/>
            <a:ext cx="1209919" cy="135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2502211" y="5808357"/>
            <a:ext cx="7547364" cy="1000675"/>
          </a:xfrm>
          <a:prstGeom prst="roundRect">
            <a:avLst/>
          </a:prstGeom>
          <a:solidFill>
            <a:srgbClr val="1F497D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Enzymes have the potential to meet these requirements!</a:t>
            </a:r>
          </a:p>
        </p:txBody>
      </p:sp>
    </p:spTree>
    <p:extLst>
      <p:ext uri="{BB962C8B-B14F-4D97-AF65-F5344CB8AC3E}">
        <p14:creationId xmlns:p14="http://schemas.microsoft.com/office/powerpoint/2010/main" val="382622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0" grpId="0"/>
      <p:bldP spid="11" grpId="0"/>
      <p:bldGraphic spid="14" grpId="0">
        <p:bldAsOne/>
      </p:bldGraphic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FA01E-956E-B6D6-5978-BC6A546FC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power of enzyme catalysis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5F14-041F-1A7B-AA29-F0436B7DE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Enzymes are biological catalysts</a:t>
            </a:r>
          </a:p>
          <a:p>
            <a:r>
              <a:rPr lang="en-US" dirty="0"/>
              <a:t>Display exquisite rate enhancements</a:t>
            </a:r>
          </a:p>
          <a:p>
            <a:r>
              <a:rPr lang="en-US" dirty="0"/>
              <a:t>Perform under mild reaction conditions</a:t>
            </a:r>
          </a:p>
          <a:p>
            <a:r>
              <a:rPr lang="en-US" dirty="0"/>
              <a:t>Highly selective</a:t>
            </a:r>
          </a:p>
          <a:p>
            <a:r>
              <a:rPr lang="en-US" dirty="0"/>
              <a:t>Evolvable</a:t>
            </a:r>
          </a:p>
          <a:p>
            <a:r>
              <a:rPr lang="en-US" b="1" dirty="0"/>
              <a:t>Challenge: </a:t>
            </a:r>
          </a:p>
          <a:p>
            <a:r>
              <a:rPr lang="en-US" b="1" dirty="0"/>
              <a:t>How do we introduce new reactions to enzymes?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4ADE6-52B7-BE23-7A55-3D7D8F086D87}"/>
              </a:ext>
            </a:extLst>
          </p:cNvPr>
          <p:cNvSpPr/>
          <p:nvPr/>
        </p:nvSpPr>
        <p:spPr>
          <a:xfrm>
            <a:off x="10056546" y="6432897"/>
            <a:ext cx="17753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PNAS  </a:t>
            </a:r>
            <a:r>
              <a:rPr lang="en-US" sz="1200" dirty="0"/>
              <a:t>(2008)</a:t>
            </a:r>
            <a:r>
              <a:rPr lang="en-US" sz="1200" i="1" dirty="0"/>
              <a:t> </a:t>
            </a:r>
            <a:r>
              <a:rPr lang="en-US" sz="1200" b="1" dirty="0"/>
              <a:t>105</a:t>
            </a:r>
            <a:r>
              <a:rPr lang="en-US" sz="1200" dirty="0"/>
              <a:t>, 17328.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A43E14-89D6-7BE4-6DA0-7D68AF7D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4330" y="2312403"/>
            <a:ext cx="3590582" cy="870167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D3D1A97A-0E8D-EE7D-56C8-3E48B1194EE3}"/>
              </a:ext>
            </a:extLst>
          </p:cNvPr>
          <p:cNvSpPr txBox="1"/>
          <p:nvPr/>
        </p:nvSpPr>
        <p:spPr>
          <a:xfrm>
            <a:off x="6996558" y="1851711"/>
            <a:ext cx="441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Example: uroporphyrinogen decarboxylase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C42B5-1C63-404D-4EA3-EAE6761CD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" t="23956" r="4771" b="18317"/>
          <a:stretch/>
        </p:blipFill>
        <p:spPr>
          <a:xfrm>
            <a:off x="7280443" y="3713130"/>
            <a:ext cx="3844372" cy="2041098"/>
          </a:xfrm>
          <a:prstGeom prst="rect">
            <a:avLst/>
          </a:prstGeom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55D82074-9766-EDFF-2038-8D9B486E0370}"/>
              </a:ext>
            </a:extLst>
          </p:cNvPr>
          <p:cNvSpPr txBox="1"/>
          <p:nvPr/>
        </p:nvSpPr>
        <p:spPr>
          <a:xfrm>
            <a:off x="8072409" y="3300539"/>
            <a:ext cx="257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Rate enhancement ~ 10</a:t>
            </a:r>
            <a:r>
              <a:rPr lang="en-US" baseline="30000" dirty="0"/>
              <a:t>17</a:t>
            </a:r>
          </a:p>
        </p:txBody>
      </p:sp>
      <p:sp>
        <p:nvSpPr>
          <p:cNvPr id="10" name="TextBox 13">
            <a:extLst>
              <a:ext uri="{FF2B5EF4-FFF2-40B4-BE49-F238E27FC236}">
                <a16:creationId xmlns:a16="http://schemas.microsoft.com/office/drawing/2014/main" id="{881869ED-7FF2-0471-AA66-27C7D252B623}"/>
              </a:ext>
            </a:extLst>
          </p:cNvPr>
          <p:cNvSpPr txBox="1"/>
          <p:nvPr/>
        </p:nvSpPr>
        <p:spPr>
          <a:xfrm>
            <a:off x="7667625" y="564564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No metals involved, only amino acid side chains</a:t>
            </a:r>
          </a:p>
        </p:txBody>
      </p:sp>
    </p:spTree>
    <p:extLst>
      <p:ext uri="{BB962C8B-B14F-4D97-AF65-F5344CB8AC3E}">
        <p14:creationId xmlns:p14="http://schemas.microsoft.com/office/powerpoint/2010/main" val="426198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3F6EA-4903-754E-83AB-D9B2074C7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Cofactors expand enzymatic chemistry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C6BA2C-5AB8-3C58-AA1C-9CA8ECF6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360670" cy="4023360"/>
          </a:xfrm>
        </p:spPr>
        <p:txBody>
          <a:bodyPr/>
          <a:lstStyle/>
          <a:p>
            <a:r>
              <a:rPr lang="en-US" dirty="0"/>
              <a:t>Cofactors (or coenzymes) provide reactivity beyond that of the amino acids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3A52890-8576-A4C8-608C-F8E01C065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17" y="2926731"/>
            <a:ext cx="4115346" cy="236258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3341E5B-5358-AFB0-C245-7E02D1128635}"/>
              </a:ext>
            </a:extLst>
          </p:cNvPr>
          <p:cNvGrpSpPr/>
          <p:nvPr/>
        </p:nvGrpSpPr>
        <p:grpSpPr>
          <a:xfrm>
            <a:off x="6010607" y="1911149"/>
            <a:ext cx="2046394" cy="1319213"/>
            <a:chOff x="152400" y="5157787"/>
            <a:chExt cx="2046394" cy="131921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B9D3AD-439F-0FAB-F99B-D7B2B35D7A85}"/>
                </a:ext>
              </a:extLst>
            </p:cNvPr>
            <p:cNvSpPr txBox="1"/>
            <p:nvPr/>
          </p:nvSpPr>
          <p:spPr>
            <a:xfrm>
              <a:off x="152400" y="6107668"/>
              <a:ext cx="2046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Niacin, Vitamin B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FE287038-16E4-6128-B54A-D6FF874F1E4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117437"/>
                </p:ext>
              </p:extLst>
            </p:nvPr>
          </p:nvGraphicFramePr>
          <p:xfrm>
            <a:off x="667597" y="5157787"/>
            <a:ext cx="1016000" cy="862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3" imgW="1016057" imgH="862168" progId="ChemDraw.Document.6.0">
                    <p:embed/>
                  </p:oleObj>
                </mc:Choice>
                <mc:Fallback>
                  <p:oleObj name="CS ChemDraw Drawing" r:id="rId3" imgW="1016057" imgH="862168" progId="ChemDraw.Document.6.0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7597" y="5157787"/>
                          <a:ext cx="1016000" cy="862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D1D3AE-6603-715D-D9F9-01BB4C1007EC}"/>
              </a:ext>
            </a:extLst>
          </p:cNvPr>
          <p:cNvGrpSpPr/>
          <p:nvPr/>
        </p:nvGrpSpPr>
        <p:grpSpPr>
          <a:xfrm>
            <a:off x="6010607" y="4108021"/>
            <a:ext cx="2330125" cy="1223407"/>
            <a:chOff x="6813875" y="5257800"/>
            <a:chExt cx="2330125" cy="122340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AFE2762-356B-18E9-CE2E-BD4123A0953C}"/>
                </a:ext>
              </a:extLst>
            </p:cNvPr>
            <p:cNvSpPr txBox="1"/>
            <p:nvPr/>
          </p:nvSpPr>
          <p:spPr>
            <a:xfrm>
              <a:off x="6813875" y="6111875"/>
              <a:ext cx="2330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Thiamine, Vitamin B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0" name="Object 9">
              <a:extLst>
                <a:ext uri="{FF2B5EF4-FFF2-40B4-BE49-F238E27FC236}">
                  <a16:creationId xmlns:a16="http://schemas.microsoft.com/office/drawing/2014/main" id="{A9C481B3-B394-6AAC-536B-374838579BD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622359"/>
                </p:ext>
              </p:extLst>
            </p:nvPr>
          </p:nvGraphicFramePr>
          <p:xfrm>
            <a:off x="6899437" y="5257800"/>
            <a:ext cx="2159000" cy="854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5" imgW="2159257" imgH="854610" progId="ChemDraw.Document.6.0">
                    <p:embed/>
                  </p:oleObj>
                </mc:Choice>
                <mc:Fallback>
                  <p:oleObj name="CS ChemDraw Drawing" r:id="rId5" imgW="2159257" imgH="854610" progId="ChemDraw.Document.6.0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899437" y="5257800"/>
                          <a:ext cx="2159000" cy="8540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335E40-CED0-98C9-6EE9-0C73B014F9CD}"/>
              </a:ext>
            </a:extLst>
          </p:cNvPr>
          <p:cNvGrpSpPr/>
          <p:nvPr/>
        </p:nvGrpSpPr>
        <p:grpSpPr>
          <a:xfrm>
            <a:off x="8636355" y="1911149"/>
            <a:ext cx="2458365" cy="1384914"/>
            <a:chOff x="8636355" y="1911149"/>
            <a:chExt cx="2458365" cy="1384914"/>
          </a:xfrm>
        </p:grpSpPr>
        <p:graphicFrame>
          <p:nvGraphicFramePr>
            <p:cNvPr id="11" name="Object 10">
              <a:extLst>
                <a:ext uri="{FF2B5EF4-FFF2-40B4-BE49-F238E27FC236}">
                  <a16:creationId xmlns:a16="http://schemas.microsoft.com/office/drawing/2014/main" id="{3B6D5F46-0CD0-1C6E-8A9F-7FCCC7898BA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3627273"/>
                </p:ext>
              </p:extLst>
            </p:nvPr>
          </p:nvGraphicFramePr>
          <p:xfrm>
            <a:off x="9092775" y="1911149"/>
            <a:ext cx="1321647" cy="9373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7" imgW="1119821" imgH="794114" progId="ChemDraw_x64.Document.6.0">
                    <p:embed/>
                  </p:oleObj>
                </mc:Choice>
                <mc:Fallback>
                  <p:oleObj name="CS ChemDraw 64-bit Drawing" r:id="rId7" imgW="1119821" imgH="794114" progId="ChemDraw_x64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092775" y="1911149"/>
                          <a:ext cx="1321647" cy="9373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B2673-2379-628E-B2B6-6FF4FCEA6505}"/>
                </a:ext>
              </a:extLst>
            </p:cNvPr>
            <p:cNvSpPr txBox="1"/>
            <p:nvPr/>
          </p:nvSpPr>
          <p:spPr>
            <a:xfrm>
              <a:off x="8636355" y="2926731"/>
              <a:ext cx="2458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Pyridoxine, Vitamin B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CF9A7B-19C3-EF99-B6B2-FF0A91C92AF6}"/>
              </a:ext>
            </a:extLst>
          </p:cNvPr>
          <p:cNvGrpSpPr/>
          <p:nvPr/>
        </p:nvGrpSpPr>
        <p:grpSpPr>
          <a:xfrm>
            <a:off x="9026106" y="3429000"/>
            <a:ext cx="2568973" cy="2770044"/>
            <a:chOff x="9002170" y="3561938"/>
            <a:chExt cx="2568973" cy="277004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EB5C7296-47AF-036D-4697-33D0953933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228"/>
            <a:stretch/>
          </p:blipFill>
          <p:spPr bwMode="auto">
            <a:xfrm>
              <a:off x="9206417" y="3561938"/>
              <a:ext cx="2160481" cy="24007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E0745B7-4D31-025A-8BE9-F10162B7F526}"/>
                </a:ext>
              </a:extLst>
            </p:cNvPr>
            <p:cNvSpPr txBox="1"/>
            <p:nvPr/>
          </p:nvSpPr>
          <p:spPr>
            <a:xfrm>
              <a:off x="9002170" y="5962650"/>
              <a:ext cx="2568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Cobalamin, Vitamin B</a:t>
              </a:r>
              <a:r>
                <a:rPr lang="en-US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17A6870-CCD0-D144-C0D1-8384A6EE69CD}"/>
              </a:ext>
            </a:extLst>
          </p:cNvPr>
          <p:cNvSpPr/>
          <p:nvPr/>
        </p:nvSpPr>
        <p:spPr>
          <a:xfrm>
            <a:off x="5868955" y="3896832"/>
            <a:ext cx="2584580" cy="1608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9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A5DE-EC7D-641C-7647-E527DE820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Thiamine-dependent enzymes are versatile catalysts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BF0E1-E7EA-3C8E-0082-D866C4953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668" y="1843802"/>
            <a:ext cx="3030665" cy="29785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0AFDCE3-CC7A-7F59-FF76-D9D394D4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51" t="11819" r="12169" b="18429"/>
          <a:stretch/>
        </p:blipFill>
        <p:spPr>
          <a:xfrm>
            <a:off x="4565828" y="2306415"/>
            <a:ext cx="1905234" cy="19900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931990-D829-F22E-EC06-935DD46E04AD}"/>
              </a:ext>
            </a:extLst>
          </p:cNvPr>
          <p:cNvSpPr/>
          <p:nvPr/>
        </p:nvSpPr>
        <p:spPr>
          <a:xfrm>
            <a:off x="2845310" y="2685353"/>
            <a:ext cx="809626" cy="6576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631E1D-08E4-1CE2-9A0B-BB16495C6071}"/>
              </a:ext>
            </a:extLst>
          </p:cNvPr>
          <p:cNvCxnSpPr>
            <a:cxnSpLocks/>
          </p:cNvCxnSpPr>
          <p:nvPr/>
        </p:nvCxnSpPr>
        <p:spPr>
          <a:xfrm flipV="1">
            <a:off x="3654936" y="2293715"/>
            <a:ext cx="858885" cy="378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12B6ED9-8D9E-9D56-5BD9-ED1D468FB473}"/>
              </a:ext>
            </a:extLst>
          </p:cNvPr>
          <p:cNvCxnSpPr>
            <a:cxnSpLocks/>
          </p:cNvCxnSpPr>
          <p:nvPr/>
        </p:nvCxnSpPr>
        <p:spPr>
          <a:xfrm>
            <a:off x="3654936" y="3333053"/>
            <a:ext cx="910892" cy="9761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C4786859-2527-C75C-9F01-BABEC1AF9D0B}"/>
              </a:ext>
            </a:extLst>
          </p:cNvPr>
          <p:cNvGrpSpPr/>
          <p:nvPr/>
        </p:nvGrpSpPr>
        <p:grpSpPr>
          <a:xfrm>
            <a:off x="7473820" y="1842053"/>
            <a:ext cx="3681860" cy="4409457"/>
            <a:chOff x="3606242" y="1936376"/>
            <a:chExt cx="4191653" cy="4709114"/>
          </a:xfrm>
        </p:grpSpPr>
        <p:sp>
          <p:nvSpPr>
            <p:cNvPr id="10" name="Rounded Rectangle 18">
              <a:extLst>
                <a:ext uri="{FF2B5EF4-FFF2-40B4-BE49-F238E27FC236}">
                  <a16:creationId xmlns:a16="http://schemas.microsoft.com/office/drawing/2014/main" id="{42B1A884-8CFD-7F8C-0235-FE1C71EBC1B8}"/>
                </a:ext>
              </a:extLst>
            </p:cNvPr>
            <p:cNvSpPr/>
            <p:nvPr/>
          </p:nvSpPr>
          <p:spPr>
            <a:xfrm>
              <a:off x="3606895" y="1936376"/>
              <a:ext cx="4191000" cy="108668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EF4E860-8B7B-5135-85CF-75A73D46CACA}"/>
                </a:ext>
              </a:extLst>
            </p:cNvPr>
            <p:cNvGrpSpPr/>
            <p:nvPr/>
          </p:nvGrpSpPr>
          <p:grpSpPr>
            <a:xfrm>
              <a:off x="4003675" y="2038350"/>
              <a:ext cx="3398138" cy="892175"/>
              <a:chOff x="4054895" y="2069170"/>
              <a:chExt cx="3398138" cy="892175"/>
            </a:xfrm>
          </p:grpSpPr>
          <p:graphicFrame>
            <p:nvGraphicFramePr>
              <p:cNvPr id="14" name="Object 13">
                <a:extLst>
                  <a:ext uri="{FF2B5EF4-FFF2-40B4-BE49-F238E27FC236}">
                    <a16:creationId xmlns:a16="http://schemas.microsoft.com/office/drawing/2014/main" id="{68D8CAAF-944D-755F-AFB3-7C85FFD518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6635685"/>
                  </p:ext>
                </p:extLst>
              </p:nvPr>
            </p:nvGraphicFramePr>
            <p:xfrm>
              <a:off x="4054895" y="2069170"/>
              <a:ext cx="2255838" cy="8921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4" imgW="2256527" imgH="891399" progId="ChemDraw.Document.6.0">
                      <p:embed/>
                    </p:oleObj>
                  </mc:Choice>
                  <mc:Fallback>
                    <p:oleObj name="CS ChemDraw Drawing" r:id="rId4" imgW="2256527" imgH="891399" progId="ChemDraw.Document.6.0">
                      <p:embed/>
                      <p:pic>
                        <p:nvPicPr>
                          <p:cNvPr id="23" name="Object 22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4054895" y="2069170"/>
                            <a:ext cx="2255838" cy="8921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>
                <a:extLst>
                  <a:ext uri="{FF2B5EF4-FFF2-40B4-BE49-F238E27FC236}">
                    <a16:creationId xmlns:a16="http://schemas.microsoft.com/office/drawing/2014/main" id="{64951124-C617-6532-A3ED-D1950E430BB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17614950"/>
                  </p:ext>
                </p:extLst>
              </p:nvPr>
            </p:nvGraphicFramePr>
            <p:xfrm>
              <a:off x="6794221" y="2254064"/>
              <a:ext cx="658812" cy="5238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S ChemDraw Drawing" r:id="rId6" imgW="658122" imgH="524130" progId="ChemDraw.Document.6.0">
                      <p:embed/>
                    </p:oleObj>
                  </mc:Choice>
                  <mc:Fallback>
                    <p:oleObj name="CS ChemDraw Drawing" r:id="rId6" imgW="658122" imgH="524130" progId="ChemDraw.Document.6.0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6794221" y="2254064"/>
                            <a:ext cx="658812" cy="5238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1DD0D0-AAAD-9914-12F5-ADB0A68A379D}"/>
                  </a:ext>
                </a:extLst>
              </p:cNvPr>
              <p:cNvSpPr txBox="1"/>
              <p:nvPr/>
            </p:nvSpPr>
            <p:spPr>
              <a:xfrm>
                <a:off x="6369658" y="2362113"/>
                <a:ext cx="4245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≡</a:t>
                </a:r>
              </a:p>
            </p:txBody>
          </p:sp>
        </p:grpSp>
        <p:graphicFrame>
          <p:nvGraphicFramePr>
            <p:cNvPr id="12" name="Object 11">
              <a:extLst>
                <a:ext uri="{FF2B5EF4-FFF2-40B4-BE49-F238E27FC236}">
                  <a16:creationId xmlns:a16="http://schemas.microsoft.com/office/drawing/2014/main" id="{055972D9-00B0-5277-A194-723DB7B307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980695"/>
                </p:ext>
              </p:extLst>
            </p:nvPr>
          </p:nvGraphicFramePr>
          <p:xfrm>
            <a:off x="3606242" y="3257765"/>
            <a:ext cx="4191000" cy="3387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Drawing" r:id="rId8" imgW="4190629" imgH="3387586" progId="ChemDraw.Document.6.0">
                    <p:embed/>
                  </p:oleObj>
                </mc:Choice>
                <mc:Fallback>
                  <p:oleObj name="CS ChemDraw Drawing" r:id="rId8" imgW="4190629" imgH="3387586" progId="ChemDraw.Document.6.0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606242" y="3257765"/>
                          <a:ext cx="4191000" cy="3387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53AC3C-ABAF-A91B-8C94-FC8C92B25808}"/>
                </a:ext>
              </a:extLst>
            </p:cNvPr>
            <p:cNvSpPr txBox="1"/>
            <p:nvPr/>
          </p:nvSpPr>
          <p:spPr>
            <a:xfrm>
              <a:off x="4400456" y="2791322"/>
              <a:ext cx="2255838" cy="254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Thiamine Diphosphate (</a:t>
              </a:r>
              <a:r>
                <a:rPr lang="en-US" sz="1000" dirty="0" err="1">
                  <a:latin typeface="Arial" panose="020B0604020202020204" pitchFamily="34" charset="0"/>
                  <a:cs typeface="Arial" panose="020B0604020202020204" pitchFamily="34" charset="0"/>
                </a:rPr>
                <a:t>ThDP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CE973BB-DC51-8291-9BC6-657F6852DED5}"/>
              </a:ext>
            </a:extLst>
          </p:cNvPr>
          <p:cNvSpPr txBox="1"/>
          <p:nvPr/>
        </p:nvSpPr>
        <p:spPr>
          <a:xfrm>
            <a:off x="1064394" y="5272217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nature, thiamine-dependent enzymes catalyze a variety of carbon-carbon bond forming or breaking reactions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AB3EB55-AD08-2FA4-97FE-B83E78C0C217}"/>
              </a:ext>
            </a:extLst>
          </p:cNvPr>
          <p:cNvSpPr txBox="1"/>
          <p:nvPr/>
        </p:nvSpPr>
        <p:spPr>
          <a:xfrm>
            <a:off x="8352608" y="6483255"/>
            <a:ext cx="37529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Prier, C. K.; Arnold, F. H. </a:t>
            </a:r>
            <a:r>
              <a:rPr lang="en-US" sz="1000" i="1" dirty="0"/>
              <a:t>J. Am. Chem. Soc.</a:t>
            </a:r>
            <a:r>
              <a:rPr lang="en-US" sz="1000" dirty="0"/>
              <a:t> </a:t>
            </a:r>
            <a:r>
              <a:rPr lang="en-US" sz="1000" b="1" dirty="0"/>
              <a:t>2015</a:t>
            </a:r>
            <a:r>
              <a:rPr lang="en-US" sz="1000" dirty="0"/>
              <a:t>, </a:t>
            </a:r>
            <a:r>
              <a:rPr lang="en-US" sz="1000" i="1" dirty="0"/>
              <a:t>137</a:t>
            </a:r>
            <a:r>
              <a:rPr lang="en-US" sz="1000" dirty="0"/>
              <a:t>, 13992–14006. </a:t>
            </a:r>
          </a:p>
        </p:txBody>
      </p:sp>
    </p:spTree>
    <p:extLst>
      <p:ext uri="{BB962C8B-B14F-4D97-AF65-F5344CB8AC3E}">
        <p14:creationId xmlns:p14="http://schemas.microsoft.com/office/powerpoint/2010/main" val="3818301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182A1-4B8B-5E37-F8AC-123B4311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 inspired biocatalysis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ACDE9-BCB4-ED79-A093-D5496FCC8A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Synthetic chemists have developed N-heterocyclic carbene catalysts that are similar to thiamine but catalyze many more reactions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F7FAC2C-83E1-10DE-D444-41AC3A149D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0834129"/>
              </p:ext>
            </p:extLst>
          </p:nvPr>
        </p:nvGraphicFramePr>
        <p:xfrm>
          <a:off x="1221292" y="2750764"/>
          <a:ext cx="2270125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2270389" imgH="912614" progId="ChemDraw.Document.6.0">
                  <p:embed/>
                </p:oleObj>
              </mc:Choice>
              <mc:Fallback>
                <p:oleObj name="CS ChemDraw Drawing" r:id="rId2" imgW="2270389" imgH="912614" progId="ChemDraw.Document.6.0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21292" y="2750764"/>
                        <a:ext cx="2270125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DD74991-CF6B-5BDD-6B60-DD7A84E0B583}"/>
              </a:ext>
            </a:extLst>
          </p:cNvPr>
          <p:cNvSpPr txBox="1"/>
          <p:nvPr/>
        </p:nvSpPr>
        <p:spPr>
          <a:xfrm>
            <a:off x="1671271" y="3663577"/>
            <a:ext cx="1538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Thiamine Diphosphate 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4037ABA-C975-B59A-EA83-9243D45F2D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119486"/>
              </p:ext>
            </p:extLst>
          </p:nvPr>
        </p:nvGraphicFramePr>
        <p:xfrm>
          <a:off x="1765010" y="4151059"/>
          <a:ext cx="1182687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4" imgW="1182050" imgH="683869" progId="ChemDraw.Document.6.0">
                  <p:embed/>
                </p:oleObj>
              </mc:Choice>
              <mc:Fallback>
                <p:oleObj name="CS ChemDraw Drawing" r:id="rId4" imgW="1182050" imgH="683869" progId="ChemDraw.Document.6.0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65010" y="4151059"/>
                        <a:ext cx="1182687" cy="68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00541F7-4116-64EA-771D-DBBF22143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93635"/>
              </p:ext>
            </p:extLst>
          </p:nvPr>
        </p:nvGraphicFramePr>
        <p:xfrm>
          <a:off x="408305" y="4943646"/>
          <a:ext cx="1377950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377593" imgH="651771" progId="ChemDraw.Document.6.0">
                  <p:embed/>
                </p:oleObj>
              </mc:Choice>
              <mc:Fallback>
                <p:oleObj name="CS ChemDraw Drawing" r:id="rId6" imgW="1377593" imgH="651771" progId="ChemDraw.Document.6.0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8305" y="4943646"/>
                        <a:ext cx="1377950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F6FC9CC-9412-4CAC-6C7E-D273A18A49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4260570"/>
              </p:ext>
            </p:extLst>
          </p:nvPr>
        </p:nvGraphicFramePr>
        <p:xfrm>
          <a:off x="2947697" y="4678303"/>
          <a:ext cx="1922462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22946" imgH="1049455" progId="ChemDraw.Document.6.0">
                  <p:embed/>
                </p:oleObj>
              </mc:Choice>
              <mc:Fallback>
                <p:oleObj name="CS ChemDraw Drawing" r:id="rId8" imgW="1922946" imgH="1049455" progId="ChemDraw.Document.6.0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47697" y="4678303"/>
                        <a:ext cx="1922462" cy="104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4663E9-91E9-3FB0-4046-5378079D8716}"/>
              </a:ext>
            </a:extLst>
          </p:cNvPr>
          <p:cNvSpPr txBox="1"/>
          <p:nvPr/>
        </p:nvSpPr>
        <p:spPr>
          <a:xfrm>
            <a:off x="1379913" y="5836015"/>
            <a:ext cx="23616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Representative Synthetic Catalysts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7CC8D2-9353-36D0-EE1F-502FBE39D5D1}"/>
              </a:ext>
            </a:extLst>
          </p:cNvPr>
          <p:cNvSpPr/>
          <p:nvPr/>
        </p:nvSpPr>
        <p:spPr>
          <a:xfrm>
            <a:off x="1786255" y="2750764"/>
            <a:ext cx="602382" cy="63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1E503FC-D599-D761-C15C-111877DBE894}"/>
              </a:ext>
            </a:extLst>
          </p:cNvPr>
          <p:cNvSpPr/>
          <p:nvPr/>
        </p:nvSpPr>
        <p:spPr>
          <a:xfrm>
            <a:off x="3247054" y="4806292"/>
            <a:ext cx="602382" cy="63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81E78E-000A-EFC2-3FA9-4E0C91AA343D}"/>
              </a:ext>
            </a:extLst>
          </p:cNvPr>
          <p:cNvSpPr/>
          <p:nvPr/>
        </p:nvSpPr>
        <p:spPr>
          <a:xfrm>
            <a:off x="2321643" y="4144107"/>
            <a:ext cx="602382" cy="63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E6FB693-C430-8F38-A527-096EE2FB20E0}"/>
              </a:ext>
            </a:extLst>
          </p:cNvPr>
          <p:cNvSpPr/>
          <p:nvPr/>
        </p:nvSpPr>
        <p:spPr>
          <a:xfrm>
            <a:off x="1162628" y="4949963"/>
            <a:ext cx="602382" cy="63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2B7683-6BCA-D34A-6AD6-BF380220ED10}"/>
              </a:ext>
            </a:extLst>
          </p:cNvPr>
          <p:cNvSpPr/>
          <p:nvPr/>
        </p:nvSpPr>
        <p:spPr>
          <a:xfrm>
            <a:off x="6719887" y="6382068"/>
            <a:ext cx="54721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effectLst/>
              </a:rPr>
              <a:t>Flanigan</a:t>
            </a:r>
            <a:r>
              <a:rPr lang="en-US" sz="1000" dirty="0">
                <a:effectLst/>
              </a:rPr>
              <a:t>, D. M.; Romanov-</a:t>
            </a:r>
            <a:r>
              <a:rPr lang="en-US" sz="1000" dirty="0" err="1">
                <a:effectLst/>
              </a:rPr>
              <a:t>Michailidis</a:t>
            </a:r>
            <a:r>
              <a:rPr lang="en-US" sz="1000" dirty="0">
                <a:effectLst/>
              </a:rPr>
              <a:t>, F.; White, N. A.; </a:t>
            </a:r>
            <a:r>
              <a:rPr lang="en-US" sz="1000" dirty="0" err="1">
                <a:effectLst/>
              </a:rPr>
              <a:t>Rovis</a:t>
            </a:r>
            <a:r>
              <a:rPr lang="en-US" sz="1000" dirty="0">
                <a:effectLst/>
              </a:rPr>
              <a:t>, T. </a:t>
            </a:r>
            <a:r>
              <a:rPr lang="en-US" sz="1000" i="1" dirty="0">
                <a:effectLst/>
              </a:rPr>
              <a:t>Chem. Rev.</a:t>
            </a:r>
            <a:r>
              <a:rPr lang="en-US" sz="1000" dirty="0">
                <a:effectLst/>
              </a:rPr>
              <a:t> </a:t>
            </a:r>
            <a:r>
              <a:rPr lang="en-US" sz="1000" b="1" dirty="0">
                <a:effectLst/>
              </a:rPr>
              <a:t>2015</a:t>
            </a:r>
            <a:r>
              <a:rPr lang="en-US" sz="1000" dirty="0">
                <a:effectLst/>
              </a:rPr>
              <a:t>, </a:t>
            </a:r>
            <a:r>
              <a:rPr lang="en-US" sz="1000" i="1" dirty="0">
                <a:effectLst/>
              </a:rPr>
              <a:t>115</a:t>
            </a:r>
            <a:r>
              <a:rPr lang="en-US" sz="1000" dirty="0">
                <a:effectLst/>
              </a:rPr>
              <a:t> (17), 9307–9387. </a:t>
            </a:r>
            <a:endParaRPr lang="en-US" sz="1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366D0F1-4C9A-CF63-9CDF-1C6E279F90A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9647" y="2524812"/>
            <a:ext cx="4139543" cy="1066892"/>
          </a:xfrm>
          <a:prstGeom prst="rect">
            <a:avLst/>
          </a:prstGeom>
        </p:spPr>
      </p:pic>
      <p:pic>
        <p:nvPicPr>
          <p:cNvPr id="21" name="Picture 20" descr="A group of chemical formulas&#10;&#10;Description automatically generated">
            <a:extLst>
              <a:ext uri="{FF2B5EF4-FFF2-40B4-BE49-F238E27FC236}">
                <a16:creationId xmlns:a16="http://schemas.microsoft.com/office/drawing/2014/main" id="{3219DE94-166F-C886-34B8-04CEE16630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28844" r="18361" b="6395"/>
          <a:stretch/>
        </p:blipFill>
        <p:spPr>
          <a:xfrm>
            <a:off x="5543371" y="3597589"/>
            <a:ext cx="4025765" cy="26921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4EC925-6B49-2768-FFD2-6F832459632A}"/>
              </a:ext>
            </a:extLst>
          </p:cNvPr>
          <p:cNvSpPr txBox="1"/>
          <p:nvPr/>
        </p:nvSpPr>
        <p:spPr>
          <a:xfrm>
            <a:off x="5714710" y="6571397"/>
            <a:ext cx="67337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/>
              <a:t>Hoyos</a:t>
            </a:r>
            <a:r>
              <a:rPr lang="en-US" sz="1000" dirty="0"/>
              <a:t>, P., Sinisterra, J.-V., Molinari, F., Alcantara, A. R., &amp; Dominguez de Maria, P. </a:t>
            </a:r>
            <a:r>
              <a:rPr lang="en-US" sz="1000" i="1" dirty="0"/>
              <a:t>Accts. Chem. Res.</a:t>
            </a:r>
            <a:r>
              <a:rPr lang="en-US" sz="1000" dirty="0"/>
              <a:t> </a:t>
            </a:r>
            <a:r>
              <a:rPr lang="en-US" sz="1000" b="1" dirty="0"/>
              <a:t>2010</a:t>
            </a:r>
            <a:r>
              <a:rPr lang="en-US" sz="1000" dirty="0"/>
              <a:t>, 43(2), 288–299.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7603CC7-3919-A25A-4D6D-B3B8219CC1EC}"/>
              </a:ext>
            </a:extLst>
          </p:cNvPr>
          <p:cNvSpPr txBox="1">
            <a:spLocks/>
          </p:cNvSpPr>
          <p:nvPr/>
        </p:nvSpPr>
        <p:spPr>
          <a:xfrm>
            <a:off x="9569136" y="3591704"/>
            <a:ext cx="2543009" cy="158678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/>
              <a:t>Can we take advantage of the similarities between chemical catalysts and thiamine to introduce new reactions to enzymes?</a:t>
            </a:r>
          </a:p>
        </p:txBody>
      </p:sp>
    </p:spTree>
    <p:extLst>
      <p:ext uri="{BB962C8B-B14F-4D97-AF65-F5344CB8AC3E}">
        <p14:creationId xmlns:p14="http://schemas.microsoft.com/office/powerpoint/2010/main" val="7681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9F513-6E3C-1F6C-2721-84F457A9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the thiamine-dependent enzyme </a:t>
            </a:r>
            <a:r>
              <a:rPr lang="en-US" dirty="0" err="1"/>
              <a:t>SucA</a:t>
            </a:r>
            <a:r>
              <a:rPr lang="en-US" dirty="0"/>
              <a:t> for benzoin condensation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859F3B-B464-9CAE-611B-40CCFC4F10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87681" y="4850257"/>
            <a:ext cx="4139543" cy="106689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0CB6171-5F22-AAD9-C8C6-10298C4DFD95}"/>
              </a:ext>
            </a:extLst>
          </p:cNvPr>
          <p:cNvGrpSpPr/>
          <p:nvPr/>
        </p:nvGrpSpPr>
        <p:grpSpPr>
          <a:xfrm>
            <a:off x="933098" y="4915390"/>
            <a:ext cx="4783137" cy="976387"/>
            <a:chOff x="6026961" y="2307642"/>
            <a:chExt cx="4783137" cy="976387"/>
          </a:xfrm>
        </p:grpSpPr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6C4B9849-012A-26A9-5B63-65F90C31666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0722780"/>
                </p:ext>
              </p:extLst>
            </p:nvPr>
          </p:nvGraphicFramePr>
          <p:xfrm>
            <a:off x="6026961" y="2307642"/>
            <a:ext cx="4783137" cy="468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S ChemDraw 64-bit Drawing" r:id="rId3" imgW="4783801" imgH="467899" progId="ChemDraw_x64.Document.6.0">
                    <p:embed/>
                  </p:oleObj>
                </mc:Choice>
                <mc:Fallback>
                  <p:oleObj name="CS ChemDraw 64-bit Drawing" r:id="rId3" imgW="4783801" imgH="467899" progId="ChemDraw_x64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026961" y="2307642"/>
                          <a:ext cx="4783137" cy="4683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09C3521-FAF4-7478-01A1-57BD8F74986D}"/>
                </a:ext>
              </a:extLst>
            </p:cNvPr>
            <p:cNvSpPr txBox="1"/>
            <p:nvPr/>
          </p:nvSpPr>
          <p:spPr>
            <a:xfrm>
              <a:off x="6126480" y="2775955"/>
              <a:ext cx="15384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cs typeface="Arial" panose="020B0604020202020204" pitchFamily="34" charset="0"/>
                </a:rPr>
                <a:t>α</a:t>
              </a:r>
              <a:r>
                <a:rPr lang="en-US" sz="1100" dirty="0">
                  <a:cs typeface="Arial" panose="020B0604020202020204" pitchFamily="34" charset="0"/>
                </a:rPr>
                <a:t>-ketoglutarate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3299EE-FF7B-9202-614E-49492E2F7030}"/>
                </a:ext>
              </a:extLst>
            </p:cNvPr>
            <p:cNvSpPr txBox="1"/>
            <p:nvPr/>
          </p:nvSpPr>
          <p:spPr>
            <a:xfrm>
              <a:off x="7764459" y="2683865"/>
              <a:ext cx="153846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100" dirty="0">
                  <a:cs typeface="Arial" panose="020B0604020202020204" pitchFamily="34" charset="0"/>
                </a:rPr>
                <a:t>α</a:t>
              </a:r>
              <a:r>
                <a:rPr lang="en-US" sz="1100" dirty="0">
                  <a:cs typeface="Arial" panose="020B0604020202020204" pitchFamily="34" charset="0"/>
                </a:rPr>
                <a:t>-ketoglutarate</a:t>
              </a:r>
            </a:p>
            <a:p>
              <a:pPr algn="ctr"/>
              <a:r>
                <a:rPr lang="en-US" sz="1100" dirty="0">
                  <a:cs typeface="Arial" panose="020B0604020202020204" pitchFamily="34" charset="0"/>
                </a:rPr>
                <a:t>dehydrogenase</a:t>
              </a:r>
            </a:p>
            <a:p>
              <a:pPr algn="ctr"/>
              <a:r>
                <a:rPr lang="en-US" sz="1100" dirty="0">
                  <a:cs typeface="Arial" panose="020B0604020202020204" pitchFamily="34" charset="0"/>
                </a:rPr>
                <a:t>complex</a:t>
              </a:r>
            </a:p>
          </p:txBody>
        </p: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BCD716-BC3C-41CB-0CB9-88183E48C011}"/>
              </a:ext>
            </a:extLst>
          </p:cNvPr>
          <p:cNvSpPr txBox="1">
            <a:spLocks/>
          </p:cNvSpPr>
          <p:nvPr/>
        </p:nvSpPr>
        <p:spPr>
          <a:xfrm>
            <a:off x="1097280" y="2195673"/>
            <a:ext cx="4454774" cy="27402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Target: E1 subunit of the </a:t>
            </a:r>
            <a:r>
              <a:rPr lang="el-GR" dirty="0"/>
              <a:t>α</a:t>
            </a:r>
            <a:r>
              <a:rPr lang="en-US" dirty="0"/>
              <a:t>-ketoglutarate dehydrogenase complex (</a:t>
            </a:r>
            <a:r>
              <a:rPr lang="en-US" dirty="0" err="1"/>
              <a:t>SucA</a:t>
            </a:r>
            <a:r>
              <a:rPr lang="en-US" dirty="0"/>
              <a:t>)</a:t>
            </a:r>
          </a:p>
          <a:p>
            <a:r>
              <a:rPr lang="en-US" dirty="0"/>
              <a:t>Thiamine-dependent enzyme from central metabolism</a:t>
            </a:r>
          </a:p>
          <a:p>
            <a:r>
              <a:rPr lang="en-US" dirty="0"/>
              <a:t>In nature, catalyzes decarboxylation of </a:t>
            </a:r>
            <a:r>
              <a:rPr lang="el-GR" dirty="0"/>
              <a:t>α</a:t>
            </a:r>
            <a:r>
              <a:rPr lang="en-US" dirty="0"/>
              <a:t>-ketoglutarate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9D6B315-2DBD-8174-5CF0-DDEDD9B5ABB9}"/>
              </a:ext>
            </a:extLst>
          </p:cNvPr>
          <p:cNvSpPr/>
          <p:nvPr/>
        </p:nvSpPr>
        <p:spPr>
          <a:xfrm>
            <a:off x="6120561" y="5071454"/>
            <a:ext cx="827314" cy="37277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3EA5D47-4BA1-6CFB-0301-DBEFDDD3EC78}"/>
              </a:ext>
            </a:extLst>
          </p:cNvPr>
          <p:cNvGrpSpPr/>
          <p:nvPr/>
        </p:nvGrpSpPr>
        <p:grpSpPr>
          <a:xfrm>
            <a:off x="7961627" y="2007743"/>
            <a:ext cx="2245401" cy="2486431"/>
            <a:chOff x="7961627" y="2007743"/>
            <a:chExt cx="2245401" cy="2486431"/>
          </a:xfrm>
        </p:grpSpPr>
        <p:pic>
          <p:nvPicPr>
            <p:cNvPr id="15" name="Picture 14" descr="A green and yellow structure&#10;&#10;Description automatically generated with medium confidence">
              <a:extLst>
                <a:ext uri="{FF2B5EF4-FFF2-40B4-BE49-F238E27FC236}">
                  <a16:creationId xmlns:a16="http://schemas.microsoft.com/office/drawing/2014/main" id="{8BEB39AF-648F-774C-209F-7910E9A5F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6" t="25058" r="39699" b="802"/>
            <a:stretch/>
          </p:blipFill>
          <p:spPr>
            <a:xfrm>
              <a:off x="7961627" y="2007743"/>
              <a:ext cx="2245401" cy="248643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46FDCD-EEC3-1232-C6F8-F160909EF42C}"/>
                </a:ext>
              </a:extLst>
            </p:cNvPr>
            <p:cNvSpPr txBox="1"/>
            <p:nvPr/>
          </p:nvSpPr>
          <p:spPr>
            <a:xfrm>
              <a:off x="8266952" y="3500465"/>
              <a:ext cx="531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cs typeface="Arial" panose="020B0604020202020204" pitchFamily="34" charset="0"/>
                </a:rPr>
                <a:t>H260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F1A2536-7452-CC7E-789D-DE0F4D099FED}"/>
                </a:ext>
              </a:extLst>
            </p:cNvPr>
            <p:cNvSpPr txBox="1"/>
            <p:nvPr/>
          </p:nvSpPr>
          <p:spPr>
            <a:xfrm>
              <a:off x="8810191" y="3777548"/>
              <a:ext cx="531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cs typeface="Arial" panose="020B0604020202020204" pitchFamily="34" charset="0"/>
                </a:rPr>
                <a:t>H298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3A926-971E-4030-4F90-39886F786068}"/>
                </a:ext>
              </a:extLst>
            </p:cNvPr>
            <p:cNvSpPr txBox="1"/>
            <p:nvPr/>
          </p:nvSpPr>
          <p:spPr>
            <a:xfrm>
              <a:off x="8818419" y="2278430"/>
              <a:ext cx="5318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cs typeface="Arial" panose="020B0604020202020204" pitchFamily="34" charset="0"/>
                </a:rPr>
                <a:t>H460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12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B0557-D135-0D7A-3448-106AA0969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SucA</a:t>
            </a:r>
            <a:r>
              <a:rPr lang="en-US" dirty="0"/>
              <a:t> variants for benzoin synthesis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0FCAC37F-688C-C636-4E33-C2065FB16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08" y="5021887"/>
            <a:ext cx="4139543" cy="1066892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9E9D47-8758-4FCD-A819-96B0FDF5E1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268611"/>
              </p:ext>
            </p:extLst>
          </p:nvPr>
        </p:nvGraphicFramePr>
        <p:xfrm>
          <a:off x="5374434" y="2481944"/>
          <a:ext cx="6522098" cy="3795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E55F7D09-0741-3DDD-0A4B-8DAADCF21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7" y="3747032"/>
            <a:ext cx="4663844" cy="9266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DECAAF8-3EB6-A72C-883F-6334FF2BE665}"/>
              </a:ext>
            </a:extLst>
          </p:cNvPr>
          <p:cNvSpPr txBox="1"/>
          <p:nvPr/>
        </p:nvSpPr>
        <p:spPr>
          <a:xfrm>
            <a:off x="624774" y="2187638"/>
            <a:ext cx="46638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Compared activity of unmutated wild type (WT) </a:t>
            </a:r>
            <a:r>
              <a:rPr lang="en-US" dirty="0" err="1"/>
              <a:t>SucA</a:t>
            </a:r>
            <a:r>
              <a:rPr lang="en-US" dirty="0"/>
              <a:t> to several mutants in the “native” reaction and in benzoin synthesis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57AFFC-7BA2-5A32-EE00-83BE1A0DC14C}"/>
              </a:ext>
            </a:extLst>
          </p:cNvPr>
          <p:cNvSpPr/>
          <p:nvPr/>
        </p:nvSpPr>
        <p:spPr>
          <a:xfrm>
            <a:off x="10934586" y="3758624"/>
            <a:ext cx="840647" cy="210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EA072D-A2F2-70B1-D1ED-5BD36F845ED5}"/>
              </a:ext>
            </a:extLst>
          </p:cNvPr>
          <p:cNvSpPr/>
          <p:nvPr/>
        </p:nvSpPr>
        <p:spPr>
          <a:xfrm>
            <a:off x="6893540" y="3760121"/>
            <a:ext cx="840647" cy="210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0C0C0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1312</TotalTime>
  <Words>564</Words>
  <Application>Microsoft Office PowerPoint</Application>
  <PresentationFormat>Widescreen</PresentationFormat>
  <Paragraphs>104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Retrospect</vt:lpstr>
      <vt:lpstr>CS ChemDraw Drawing</vt:lpstr>
      <vt:lpstr>CS ChemDraw 64-bit Drawing</vt:lpstr>
      <vt:lpstr>Engineering Enzymes for Green Chemical Synthesis</vt:lpstr>
      <vt:lpstr>Fine chemical and pharmaceutical production is inefficient</vt:lpstr>
      <vt:lpstr>Qualities of an ideal “green” catalyst</vt:lpstr>
      <vt:lpstr>The power of enzyme catalysis</vt:lpstr>
      <vt:lpstr>Cofactors expand enzymatic chemistry</vt:lpstr>
      <vt:lpstr>Thiamine-dependent enzymes are versatile catalysts</vt:lpstr>
      <vt:lpstr>Chemistry inspired biocatalysis</vt:lpstr>
      <vt:lpstr>Engineering the thiamine-dependent enzyme SucA for benzoin condensation</vt:lpstr>
      <vt:lpstr>SucA variants for benzoin synthesis</vt:lpstr>
      <vt:lpstr>Pushing the limits of biocatalysis with SucA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 Reynolds</dc:creator>
  <cp:lastModifiedBy>Reynolds, Evan W</cp:lastModifiedBy>
  <cp:revision>25</cp:revision>
  <dcterms:created xsi:type="dcterms:W3CDTF">2022-07-31T10:10:38Z</dcterms:created>
  <dcterms:modified xsi:type="dcterms:W3CDTF">2024-10-01T03:36:35Z</dcterms:modified>
</cp:coreProperties>
</file>